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314" r:id="rId3"/>
    <p:sldId id="316" r:id="rId4"/>
    <p:sldId id="317" r:id="rId5"/>
    <p:sldId id="318" r:id="rId6"/>
    <p:sldId id="319" r:id="rId7"/>
    <p:sldId id="320" r:id="rId8"/>
    <p:sldId id="329" r:id="rId9"/>
    <p:sldId id="324" r:id="rId10"/>
    <p:sldId id="420" r:id="rId11"/>
    <p:sldId id="419" r:id="rId12"/>
    <p:sldId id="422" r:id="rId13"/>
    <p:sldId id="421" r:id="rId14"/>
    <p:sldId id="425" r:id="rId15"/>
    <p:sldId id="423" r:id="rId16"/>
    <p:sldId id="323" r:id="rId17"/>
    <p:sldId id="372" r:id="rId18"/>
    <p:sldId id="377" r:id="rId19"/>
    <p:sldId id="380" r:id="rId20"/>
    <p:sldId id="408" r:id="rId21"/>
    <p:sldId id="409" r:id="rId22"/>
    <p:sldId id="417" r:id="rId23"/>
    <p:sldId id="410" r:id="rId24"/>
    <p:sldId id="415" r:id="rId25"/>
    <p:sldId id="418" r:id="rId26"/>
    <p:sldId id="405" r:id="rId27"/>
    <p:sldId id="403" r:id="rId28"/>
    <p:sldId id="41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D35F05"/>
    <a:srgbClr val="83548A"/>
    <a:srgbClr val="6C8F27"/>
    <a:srgbClr val="C35C1C"/>
    <a:srgbClr val="0076B0"/>
    <a:srgbClr val="BF5082"/>
    <a:srgbClr val="F4F4F3"/>
    <a:srgbClr val="BEBEBD"/>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75978" autoAdjust="0"/>
  </p:normalViewPr>
  <p:slideViewPr>
    <p:cSldViewPr snapToGrid="0">
      <p:cViewPr varScale="1">
        <p:scale>
          <a:sx n="62" d="100"/>
          <a:sy n="62" d="100"/>
        </p:scale>
        <p:origin x="1469" y="6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3D5EAC-A6A4-4CDE-B93E-DA1436F58F3B}" type="doc">
      <dgm:prSet loTypeId="urn:microsoft.com/office/officeart/2005/8/layout/hProcess9" loCatId="process" qsTypeId="urn:microsoft.com/office/officeart/2005/8/quickstyle/simple4" qsCatId="simple" csTypeId="urn:microsoft.com/office/officeart/2005/8/colors/colorful5" csCatId="colorful" phldr="1"/>
      <dgm:spPr/>
      <dgm:t>
        <a:bodyPr/>
        <a:lstStyle/>
        <a:p>
          <a:endParaRPr lang="en-GB"/>
        </a:p>
      </dgm:t>
    </dgm:pt>
    <dgm:pt modelId="{567BB1BC-2FD3-41B2-BFB8-77E52FE9D85A}">
      <dgm:prSet custT="1"/>
      <dgm:spPr/>
      <dgm:t>
        <a:bodyPr/>
        <a:lstStyle/>
        <a:p>
          <a:pPr rtl="0"/>
          <a:r>
            <a:rPr lang="en-GB" sz="1600" dirty="0"/>
            <a:t>To understand What Mental Health is?</a:t>
          </a:r>
        </a:p>
      </dgm:t>
    </dgm:pt>
    <dgm:pt modelId="{78093036-A848-4948-95F2-B569229D13E3}" type="parTrans" cxnId="{09AEFF26-62BD-4AE3-BE44-BD8D01CD5C69}">
      <dgm:prSet/>
      <dgm:spPr/>
      <dgm:t>
        <a:bodyPr/>
        <a:lstStyle/>
        <a:p>
          <a:endParaRPr lang="en-GB"/>
        </a:p>
      </dgm:t>
    </dgm:pt>
    <dgm:pt modelId="{31FD067E-CDF7-4723-8DD2-EEAA27F6F164}" type="sibTrans" cxnId="{09AEFF26-62BD-4AE3-BE44-BD8D01CD5C69}">
      <dgm:prSet/>
      <dgm:spPr/>
      <dgm:t>
        <a:bodyPr/>
        <a:lstStyle/>
        <a:p>
          <a:endParaRPr lang="en-GB"/>
        </a:p>
      </dgm:t>
    </dgm:pt>
    <dgm:pt modelId="{0CB379F1-C057-4C62-B858-FB482004C706}">
      <dgm:prSet custT="1"/>
      <dgm:spPr/>
      <dgm:t>
        <a:bodyPr/>
        <a:lstStyle/>
        <a:p>
          <a:pPr rtl="0"/>
          <a:r>
            <a:rPr lang="en-GB" sz="1600" dirty="0"/>
            <a:t>Who are the Mental Health Support Team?</a:t>
          </a:r>
        </a:p>
      </dgm:t>
    </dgm:pt>
    <dgm:pt modelId="{EE733A92-37FC-4626-919B-46F1AD055704}" type="parTrans" cxnId="{2BD6684B-0B66-48C1-813C-81D8D3E2709B}">
      <dgm:prSet/>
      <dgm:spPr/>
      <dgm:t>
        <a:bodyPr/>
        <a:lstStyle/>
        <a:p>
          <a:endParaRPr lang="en-GB"/>
        </a:p>
      </dgm:t>
    </dgm:pt>
    <dgm:pt modelId="{D1343FC7-C80C-4720-8C9B-B9CEA7FA15EF}" type="sibTrans" cxnId="{2BD6684B-0B66-48C1-813C-81D8D3E2709B}">
      <dgm:prSet/>
      <dgm:spPr/>
      <dgm:t>
        <a:bodyPr/>
        <a:lstStyle/>
        <a:p>
          <a:endParaRPr lang="en-GB"/>
        </a:p>
      </dgm:t>
    </dgm:pt>
    <dgm:pt modelId="{1FFC753F-4985-4C0D-A321-8AC71912F5DE}">
      <dgm:prSet custT="1"/>
      <dgm:spPr/>
      <dgm:t>
        <a:bodyPr/>
        <a:lstStyle/>
        <a:p>
          <a:pPr rtl="0"/>
          <a:r>
            <a:rPr lang="en-GB" sz="1600" dirty="0"/>
            <a:t>Types of Mental Health difficulty</a:t>
          </a:r>
        </a:p>
      </dgm:t>
    </dgm:pt>
    <dgm:pt modelId="{B7C26DCC-F41B-4C84-A4A5-DEF7983EDB64}" type="parTrans" cxnId="{6273722B-DA07-4270-B360-704749D0A34A}">
      <dgm:prSet/>
      <dgm:spPr/>
      <dgm:t>
        <a:bodyPr/>
        <a:lstStyle/>
        <a:p>
          <a:endParaRPr lang="en-GB"/>
        </a:p>
      </dgm:t>
    </dgm:pt>
    <dgm:pt modelId="{33287932-702E-4CB1-9208-B41F70D98687}" type="sibTrans" cxnId="{6273722B-DA07-4270-B360-704749D0A34A}">
      <dgm:prSet/>
      <dgm:spPr/>
      <dgm:t>
        <a:bodyPr/>
        <a:lstStyle/>
        <a:p>
          <a:endParaRPr lang="en-GB"/>
        </a:p>
      </dgm:t>
    </dgm:pt>
    <dgm:pt modelId="{E878277B-AF09-4F84-9736-45855A710867}" type="pres">
      <dgm:prSet presAssocID="{443D5EAC-A6A4-4CDE-B93E-DA1436F58F3B}" presName="CompostProcess" presStyleCnt="0">
        <dgm:presLayoutVars>
          <dgm:dir/>
          <dgm:resizeHandles val="exact"/>
        </dgm:presLayoutVars>
      </dgm:prSet>
      <dgm:spPr/>
    </dgm:pt>
    <dgm:pt modelId="{C0F08E6E-FF63-4CA9-90ED-221D5D609385}" type="pres">
      <dgm:prSet presAssocID="{443D5EAC-A6A4-4CDE-B93E-DA1436F58F3B}" presName="arrow" presStyleLbl="bgShp" presStyleIdx="0" presStyleCnt="1"/>
      <dgm:spPr/>
    </dgm:pt>
    <dgm:pt modelId="{F8731713-DB44-45BC-9ACB-E4EC55AF5BA7}" type="pres">
      <dgm:prSet presAssocID="{443D5EAC-A6A4-4CDE-B93E-DA1436F58F3B}" presName="linearProcess" presStyleCnt="0"/>
      <dgm:spPr/>
    </dgm:pt>
    <dgm:pt modelId="{61CCC4BF-B1EC-4D2D-B032-5BB030DAE257}" type="pres">
      <dgm:prSet presAssocID="{0CB379F1-C057-4C62-B858-FB482004C706}" presName="textNode" presStyleLbl="node1" presStyleIdx="0" presStyleCnt="3">
        <dgm:presLayoutVars>
          <dgm:bulletEnabled val="1"/>
        </dgm:presLayoutVars>
      </dgm:prSet>
      <dgm:spPr/>
    </dgm:pt>
    <dgm:pt modelId="{18650751-2268-4A58-89F2-F0E42484A242}" type="pres">
      <dgm:prSet presAssocID="{D1343FC7-C80C-4720-8C9B-B9CEA7FA15EF}" presName="sibTrans" presStyleCnt="0"/>
      <dgm:spPr/>
    </dgm:pt>
    <dgm:pt modelId="{EA9E416C-28C6-4D9F-90D8-977485301A3E}" type="pres">
      <dgm:prSet presAssocID="{567BB1BC-2FD3-41B2-BFB8-77E52FE9D85A}" presName="textNode" presStyleLbl="node1" presStyleIdx="1" presStyleCnt="3" custScaleX="112353">
        <dgm:presLayoutVars>
          <dgm:bulletEnabled val="1"/>
        </dgm:presLayoutVars>
      </dgm:prSet>
      <dgm:spPr/>
    </dgm:pt>
    <dgm:pt modelId="{F4864D7D-0227-4DB2-B42D-C14836683201}" type="pres">
      <dgm:prSet presAssocID="{31FD067E-CDF7-4723-8DD2-EEAA27F6F164}" presName="sibTrans" presStyleCnt="0"/>
      <dgm:spPr/>
    </dgm:pt>
    <dgm:pt modelId="{59A5B14D-2811-4743-8301-5325D9C0BEA7}" type="pres">
      <dgm:prSet presAssocID="{1FFC753F-4985-4C0D-A321-8AC71912F5DE}" presName="textNode" presStyleLbl="node1" presStyleIdx="2" presStyleCnt="3" custScaleY="106727">
        <dgm:presLayoutVars>
          <dgm:bulletEnabled val="1"/>
        </dgm:presLayoutVars>
      </dgm:prSet>
      <dgm:spPr/>
    </dgm:pt>
  </dgm:ptLst>
  <dgm:cxnLst>
    <dgm:cxn modelId="{E2FCD323-A924-4747-9202-91578B385184}" type="presOf" srcId="{1FFC753F-4985-4C0D-A321-8AC71912F5DE}" destId="{59A5B14D-2811-4743-8301-5325D9C0BEA7}" srcOrd="0" destOrd="0" presId="urn:microsoft.com/office/officeart/2005/8/layout/hProcess9"/>
    <dgm:cxn modelId="{09AEFF26-62BD-4AE3-BE44-BD8D01CD5C69}" srcId="{443D5EAC-A6A4-4CDE-B93E-DA1436F58F3B}" destId="{567BB1BC-2FD3-41B2-BFB8-77E52FE9D85A}" srcOrd="1" destOrd="0" parTransId="{78093036-A848-4948-95F2-B569229D13E3}" sibTransId="{31FD067E-CDF7-4723-8DD2-EEAA27F6F164}"/>
    <dgm:cxn modelId="{6273722B-DA07-4270-B360-704749D0A34A}" srcId="{443D5EAC-A6A4-4CDE-B93E-DA1436F58F3B}" destId="{1FFC753F-4985-4C0D-A321-8AC71912F5DE}" srcOrd="2" destOrd="0" parTransId="{B7C26DCC-F41B-4C84-A4A5-DEF7983EDB64}" sibTransId="{33287932-702E-4CB1-9208-B41F70D98687}"/>
    <dgm:cxn modelId="{95DCAA44-8C96-40E8-8676-DD1C7A84B5BD}" type="presOf" srcId="{567BB1BC-2FD3-41B2-BFB8-77E52FE9D85A}" destId="{EA9E416C-28C6-4D9F-90D8-977485301A3E}" srcOrd="0" destOrd="0" presId="urn:microsoft.com/office/officeart/2005/8/layout/hProcess9"/>
    <dgm:cxn modelId="{2BD6684B-0B66-48C1-813C-81D8D3E2709B}" srcId="{443D5EAC-A6A4-4CDE-B93E-DA1436F58F3B}" destId="{0CB379F1-C057-4C62-B858-FB482004C706}" srcOrd="0" destOrd="0" parTransId="{EE733A92-37FC-4626-919B-46F1AD055704}" sibTransId="{D1343FC7-C80C-4720-8C9B-B9CEA7FA15EF}"/>
    <dgm:cxn modelId="{F3F2876C-4DB9-4146-B33C-523ED98EE00D}" type="presOf" srcId="{443D5EAC-A6A4-4CDE-B93E-DA1436F58F3B}" destId="{E878277B-AF09-4F84-9736-45855A710867}" srcOrd="0" destOrd="0" presId="urn:microsoft.com/office/officeart/2005/8/layout/hProcess9"/>
    <dgm:cxn modelId="{6F50E2BA-EAA4-465D-9558-AFCE33BC7F6F}" type="presOf" srcId="{0CB379F1-C057-4C62-B858-FB482004C706}" destId="{61CCC4BF-B1EC-4D2D-B032-5BB030DAE257}" srcOrd="0" destOrd="0" presId="urn:microsoft.com/office/officeart/2005/8/layout/hProcess9"/>
    <dgm:cxn modelId="{27601A21-45DA-4E23-B5CC-5D167353F8A5}" type="presParOf" srcId="{E878277B-AF09-4F84-9736-45855A710867}" destId="{C0F08E6E-FF63-4CA9-90ED-221D5D609385}" srcOrd="0" destOrd="0" presId="urn:microsoft.com/office/officeart/2005/8/layout/hProcess9"/>
    <dgm:cxn modelId="{83275BD5-1D9E-438F-9E4E-980E4D22ED5C}" type="presParOf" srcId="{E878277B-AF09-4F84-9736-45855A710867}" destId="{F8731713-DB44-45BC-9ACB-E4EC55AF5BA7}" srcOrd="1" destOrd="0" presId="urn:microsoft.com/office/officeart/2005/8/layout/hProcess9"/>
    <dgm:cxn modelId="{FEDE783C-01C3-423E-BFFB-381F0A933C91}" type="presParOf" srcId="{F8731713-DB44-45BC-9ACB-E4EC55AF5BA7}" destId="{61CCC4BF-B1EC-4D2D-B032-5BB030DAE257}" srcOrd="0" destOrd="0" presId="urn:microsoft.com/office/officeart/2005/8/layout/hProcess9"/>
    <dgm:cxn modelId="{9F475EFA-2E04-4CBE-8A2F-B5B09C3EE70A}" type="presParOf" srcId="{F8731713-DB44-45BC-9ACB-E4EC55AF5BA7}" destId="{18650751-2268-4A58-89F2-F0E42484A242}" srcOrd="1" destOrd="0" presId="urn:microsoft.com/office/officeart/2005/8/layout/hProcess9"/>
    <dgm:cxn modelId="{B86A8E8F-EB6F-4BEF-872D-41B63069C492}" type="presParOf" srcId="{F8731713-DB44-45BC-9ACB-E4EC55AF5BA7}" destId="{EA9E416C-28C6-4D9F-90D8-977485301A3E}" srcOrd="2" destOrd="0" presId="urn:microsoft.com/office/officeart/2005/8/layout/hProcess9"/>
    <dgm:cxn modelId="{CFA5BA39-0E64-4D42-BB18-3F702BD0B49C}" type="presParOf" srcId="{F8731713-DB44-45BC-9ACB-E4EC55AF5BA7}" destId="{F4864D7D-0227-4DB2-B42D-C14836683201}" srcOrd="3" destOrd="0" presId="urn:microsoft.com/office/officeart/2005/8/layout/hProcess9"/>
    <dgm:cxn modelId="{D21BF9A0-0ADC-4BE2-8740-66D722B656E0}" type="presParOf" srcId="{F8731713-DB44-45BC-9ACB-E4EC55AF5BA7}" destId="{59A5B14D-2811-4743-8301-5325D9C0BEA7}"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A6C93C-539C-4722-B46D-ADE24D418F9A}" type="doc">
      <dgm:prSet loTypeId="urn:microsoft.com/office/officeart/2016/7/layout/HorizontalActionList" loCatId="List" qsTypeId="urn:microsoft.com/office/officeart/2005/8/quickstyle/simple1" qsCatId="simple" csTypeId="urn:microsoft.com/office/officeart/2005/8/colors/accent1_2" csCatId="accent1" phldr="1"/>
      <dgm:spPr/>
      <dgm:t>
        <a:bodyPr/>
        <a:lstStyle/>
        <a:p>
          <a:endParaRPr lang="en-US"/>
        </a:p>
      </dgm:t>
    </dgm:pt>
    <dgm:pt modelId="{BBD05A69-41F5-46ED-B7BA-063689BD7BB7}">
      <dgm:prSet custT="1"/>
      <dgm:spPr>
        <a:solidFill>
          <a:srgbClr val="FF9933"/>
        </a:solidFill>
      </dgm:spPr>
      <dgm:t>
        <a:bodyPr/>
        <a:lstStyle/>
        <a:p>
          <a:r>
            <a:rPr lang="en-US" sz="2000" dirty="0"/>
            <a:t>Access </a:t>
          </a:r>
        </a:p>
      </dgm:t>
    </dgm:pt>
    <dgm:pt modelId="{125B72C4-5B8D-45D2-9E5F-5B736BDA2E1E}" type="parTrans" cxnId="{D271EEBA-1034-478E-BF0C-EB0B556EF6F8}">
      <dgm:prSet/>
      <dgm:spPr/>
      <dgm:t>
        <a:bodyPr/>
        <a:lstStyle/>
        <a:p>
          <a:endParaRPr lang="en-US"/>
        </a:p>
      </dgm:t>
    </dgm:pt>
    <dgm:pt modelId="{342979D1-86D6-4789-A331-E314272CF10C}" type="sibTrans" cxnId="{D271EEBA-1034-478E-BF0C-EB0B556EF6F8}">
      <dgm:prSet/>
      <dgm:spPr/>
      <dgm:t>
        <a:bodyPr/>
        <a:lstStyle/>
        <a:p>
          <a:endParaRPr lang="en-US"/>
        </a:p>
      </dgm:t>
    </dgm:pt>
    <dgm:pt modelId="{9490AA32-55A8-46F4-9A9A-8FF669BF470E}">
      <dgm:prSet custT="1"/>
      <dgm:spPr>
        <a:solidFill>
          <a:schemeClr val="accent2">
            <a:lumMod val="20000"/>
            <a:lumOff val="80000"/>
            <a:alpha val="90000"/>
          </a:schemeClr>
        </a:solidFill>
      </dgm:spPr>
      <dgm:t>
        <a:bodyPr/>
        <a:lstStyle/>
        <a:p>
          <a:r>
            <a:rPr lang="en-US" sz="1800" dirty="0">
              <a:latin typeface="+mj-lt"/>
            </a:rPr>
            <a:t>Work across schools and colleges to provide better access to specialist mental health services. </a:t>
          </a:r>
        </a:p>
      </dgm:t>
    </dgm:pt>
    <dgm:pt modelId="{4BE25226-C13D-4A83-838C-D7DAE54E73BD}" type="parTrans" cxnId="{087F386A-AF9A-48C9-BCF9-22C590D06D74}">
      <dgm:prSet/>
      <dgm:spPr/>
      <dgm:t>
        <a:bodyPr/>
        <a:lstStyle/>
        <a:p>
          <a:endParaRPr lang="en-US"/>
        </a:p>
      </dgm:t>
    </dgm:pt>
    <dgm:pt modelId="{DDE8881C-0090-43BA-A8F5-20BFF364748B}" type="sibTrans" cxnId="{087F386A-AF9A-48C9-BCF9-22C590D06D74}">
      <dgm:prSet/>
      <dgm:spPr/>
      <dgm:t>
        <a:bodyPr/>
        <a:lstStyle/>
        <a:p>
          <a:endParaRPr lang="en-US"/>
        </a:p>
      </dgm:t>
    </dgm:pt>
    <dgm:pt modelId="{AF35C006-50D5-468A-8A31-747C6A215F24}">
      <dgm:prSet custT="1"/>
      <dgm:spPr>
        <a:solidFill>
          <a:srgbClr val="FF9933"/>
        </a:solidFill>
      </dgm:spPr>
      <dgm:t>
        <a:bodyPr/>
        <a:lstStyle/>
        <a:p>
          <a:r>
            <a:rPr lang="en-US" sz="2000" dirty="0"/>
            <a:t>Work with YP</a:t>
          </a:r>
        </a:p>
      </dgm:t>
    </dgm:pt>
    <dgm:pt modelId="{A33E381A-11E3-41EA-8F28-4B324B9D96A6}" type="parTrans" cxnId="{FD8985D1-EF0C-46D4-9AC4-24F3E35EA460}">
      <dgm:prSet/>
      <dgm:spPr/>
      <dgm:t>
        <a:bodyPr/>
        <a:lstStyle/>
        <a:p>
          <a:endParaRPr lang="en-US"/>
        </a:p>
      </dgm:t>
    </dgm:pt>
    <dgm:pt modelId="{67175874-5A5A-4989-A683-93F9816AC772}" type="sibTrans" cxnId="{FD8985D1-EF0C-46D4-9AC4-24F3E35EA460}">
      <dgm:prSet/>
      <dgm:spPr/>
      <dgm:t>
        <a:bodyPr/>
        <a:lstStyle/>
        <a:p>
          <a:endParaRPr lang="en-US"/>
        </a:p>
      </dgm:t>
    </dgm:pt>
    <dgm:pt modelId="{4C1E67A3-5370-4C91-A9F6-509316804B22}">
      <dgm:prSet custT="1"/>
      <dgm:spPr>
        <a:solidFill>
          <a:schemeClr val="accent2">
            <a:lumMod val="20000"/>
            <a:lumOff val="80000"/>
            <a:alpha val="90000"/>
          </a:schemeClr>
        </a:solidFill>
      </dgm:spPr>
      <dgm:t>
        <a:bodyPr/>
        <a:lstStyle/>
        <a:p>
          <a:pPr marL="0" lvl="0" indent="0" algn="l" defTabSz="711200">
            <a:lnSpc>
              <a:spcPct val="90000"/>
            </a:lnSpc>
            <a:spcBef>
              <a:spcPct val="0"/>
            </a:spcBef>
            <a:spcAft>
              <a:spcPct val="35000"/>
            </a:spcAft>
            <a:buNone/>
          </a:pPr>
          <a:r>
            <a:rPr lang="en-US" sz="1800" kern="1200" dirty="0">
              <a:solidFill>
                <a:prstClr val="black">
                  <a:hueOff val="0"/>
                  <a:satOff val="0"/>
                  <a:lumOff val="0"/>
                  <a:alphaOff val="0"/>
                </a:prstClr>
              </a:solidFill>
              <a:latin typeface="+mj-lt"/>
              <a:ea typeface="+mn-ea"/>
              <a:cs typeface="+mn-cs"/>
            </a:rPr>
            <a:t>Offer short term evidence-based interventions  to children and young people on a one to one or group session basis (via parents in primary school settings)</a:t>
          </a:r>
        </a:p>
      </dgm:t>
    </dgm:pt>
    <dgm:pt modelId="{EFA0D728-E736-4000-B921-5AB1E3180C48}" type="parTrans" cxnId="{5DB65BCB-A6BA-43B5-B41A-DBC84D8FCE10}">
      <dgm:prSet/>
      <dgm:spPr/>
      <dgm:t>
        <a:bodyPr/>
        <a:lstStyle/>
        <a:p>
          <a:endParaRPr lang="en-US"/>
        </a:p>
      </dgm:t>
    </dgm:pt>
    <dgm:pt modelId="{98D08257-8DF9-449D-A828-1833306AF76B}" type="sibTrans" cxnId="{5DB65BCB-A6BA-43B5-B41A-DBC84D8FCE10}">
      <dgm:prSet/>
      <dgm:spPr/>
      <dgm:t>
        <a:bodyPr/>
        <a:lstStyle/>
        <a:p>
          <a:endParaRPr lang="en-US"/>
        </a:p>
      </dgm:t>
    </dgm:pt>
    <dgm:pt modelId="{308340CB-8624-4AC3-AC05-D293F6DCF6CA}">
      <dgm:prSet custT="1"/>
      <dgm:spPr>
        <a:solidFill>
          <a:srgbClr val="FF9933"/>
        </a:solidFill>
      </dgm:spPr>
      <dgm:t>
        <a:bodyPr/>
        <a:lstStyle/>
        <a:p>
          <a:r>
            <a:rPr lang="en-US" sz="2000" dirty="0"/>
            <a:t>Parents/ Careers &amp; Teachers</a:t>
          </a:r>
        </a:p>
      </dgm:t>
    </dgm:pt>
    <dgm:pt modelId="{83B2F58C-A5DB-48C9-A015-E634E160C5EE}" type="parTrans" cxnId="{CF880CD4-4B6D-4542-A4B3-C75EAD219DC1}">
      <dgm:prSet/>
      <dgm:spPr/>
      <dgm:t>
        <a:bodyPr/>
        <a:lstStyle/>
        <a:p>
          <a:endParaRPr lang="en-US"/>
        </a:p>
      </dgm:t>
    </dgm:pt>
    <dgm:pt modelId="{49E92882-0C48-466D-B3AC-AE62C015CE22}" type="sibTrans" cxnId="{CF880CD4-4B6D-4542-A4B3-C75EAD219DC1}">
      <dgm:prSet/>
      <dgm:spPr/>
      <dgm:t>
        <a:bodyPr/>
        <a:lstStyle/>
        <a:p>
          <a:endParaRPr lang="en-US"/>
        </a:p>
      </dgm:t>
    </dgm:pt>
    <dgm:pt modelId="{9CDD4B2B-4E91-4B9C-905E-0FEB25D3E7CE}">
      <dgm:prSet custT="1"/>
      <dgm:spPr>
        <a:solidFill>
          <a:schemeClr val="accent2">
            <a:lumMod val="20000"/>
            <a:lumOff val="80000"/>
            <a:alpha val="90000"/>
          </a:schemeClr>
        </a:solidFill>
      </dgm:spPr>
      <dgm:t>
        <a:bodyPr/>
        <a:lstStyle/>
        <a:p>
          <a:r>
            <a:rPr lang="en-US" sz="1800" kern="1200" dirty="0">
              <a:solidFill>
                <a:prstClr val="black">
                  <a:hueOff val="0"/>
                  <a:satOff val="0"/>
                  <a:lumOff val="0"/>
                  <a:alphaOff val="0"/>
                </a:prstClr>
              </a:solidFill>
              <a:latin typeface="+mj-lt"/>
              <a:ea typeface="+mn-ea"/>
              <a:cs typeface="+mn-cs"/>
            </a:rPr>
            <a:t>Offer sessions to Parents and Teachers to raise awareness of mental health difficulties and explore ways to support children and young people</a:t>
          </a:r>
          <a:r>
            <a:rPr lang="en-US" sz="1600" kern="1200" dirty="0">
              <a:solidFill>
                <a:prstClr val="black">
                  <a:hueOff val="0"/>
                  <a:satOff val="0"/>
                  <a:lumOff val="0"/>
                  <a:alphaOff val="0"/>
                </a:prstClr>
              </a:solidFill>
              <a:latin typeface="+mj-lt"/>
              <a:ea typeface="+mn-ea"/>
              <a:cs typeface="+mn-cs"/>
            </a:rPr>
            <a:t>.</a:t>
          </a:r>
        </a:p>
      </dgm:t>
    </dgm:pt>
    <dgm:pt modelId="{BABB65B9-0147-4799-BDE8-435E8DB924A6}" type="parTrans" cxnId="{66EEC5A0-86C0-4BE3-85F2-52C56E594DB7}">
      <dgm:prSet/>
      <dgm:spPr/>
      <dgm:t>
        <a:bodyPr/>
        <a:lstStyle/>
        <a:p>
          <a:endParaRPr lang="en-US"/>
        </a:p>
      </dgm:t>
    </dgm:pt>
    <dgm:pt modelId="{7C500662-C956-479A-9563-558FE9DC2576}" type="sibTrans" cxnId="{66EEC5A0-86C0-4BE3-85F2-52C56E594DB7}">
      <dgm:prSet/>
      <dgm:spPr/>
      <dgm:t>
        <a:bodyPr/>
        <a:lstStyle/>
        <a:p>
          <a:endParaRPr lang="en-US"/>
        </a:p>
      </dgm:t>
    </dgm:pt>
    <dgm:pt modelId="{102B6B0E-FCDF-49E0-A411-0D1439270DAF}" type="pres">
      <dgm:prSet presAssocID="{6FA6C93C-539C-4722-B46D-ADE24D418F9A}" presName="Name0" presStyleCnt="0">
        <dgm:presLayoutVars>
          <dgm:dir/>
          <dgm:animLvl val="lvl"/>
          <dgm:resizeHandles val="exact"/>
        </dgm:presLayoutVars>
      </dgm:prSet>
      <dgm:spPr/>
    </dgm:pt>
    <dgm:pt modelId="{D2F0A3E6-8419-46AA-AA99-E6602994F8A4}" type="pres">
      <dgm:prSet presAssocID="{BBD05A69-41F5-46ED-B7BA-063689BD7BB7}" presName="composite" presStyleCnt="0"/>
      <dgm:spPr/>
    </dgm:pt>
    <dgm:pt modelId="{C46FC388-3F0C-483C-B95C-D8628703226D}" type="pres">
      <dgm:prSet presAssocID="{BBD05A69-41F5-46ED-B7BA-063689BD7BB7}" presName="parTx" presStyleLbl="alignNode1" presStyleIdx="0" presStyleCnt="3">
        <dgm:presLayoutVars>
          <dgm:chMax val="0"/>
          <dgm:chPref val="0"/>
        </dgm:presLayoutVars>
      </dgm:prSet>
      <dgm:spPr/>
    </dgm:pt>
    <dgm:pt modelId="{A1AC2E0A-D726-41C4-B383-9EBA445C265C}" type="pres">
      <dgm:prSet presAssocID="{BBD05A69-41F5-46ED-B7BA-063689BD7BB7}" presName="desTx" presStyleLbl="alignAccFollowNode1" presStyleIdx="0" presStyleCnt="3">
        <dgm:presLayoutVars/>
      </dgm:prSet>
      <dgm:spPr/>
    </dgm:pt>
    <dgm:pt modelId="{4DF413A0-A427-4A1E-88D4-E80441606870}" type="pres">
      <dgm:prSet presAssocID="{342979D1-86D6-4789-A331-E314272CF10C}" presName="space" presStyleCnt="0"/>
      <dgm:spPr/>
    </dgm:pt>
    <dgm:pt modelId="{6A3C1AA8-7107-4C51-A0AE-CAB7D3E1999B}" type="pres">
      <dgm:prSet presAssocID="{AF35C006-50D5-468A-8A31-747C6A215F24}" presName="composite" presStyleCnt="0"/>
      <dgm:spPr/>
    </dgm:pt>
    <dgm:pt modelId="{083D3D87-0B7E-4508-85F4-B3D939DD9B9D}" type="pres">
      <dgm:prSet presAssocID="{AF35C006-50D5-468A-8A31-747C6A215F24}" presName="parTx" presStyleLbl="alignNode1" presStyleIdx="1" presStyleCnt="3">
        <dgm:presLayoutVars>
          <dgm:chMax val="0"/>
          <dgm:chPref val="0"/>
        </dgm:presLayoutVars>
      </dgm:prSet>
      <dgm:spPr/>
    </dgm:pt>
    <dgm:pt modelId="{D86B5519-3DB1-45C6-9BFA-3CF04652CA3F}" type="pres">
      <dgm:prSet presAssocID="{AF35C006-50D5-468A-8A31-747C6A215F24}" presName="desTx" presStyleLbl="alignAccFollowNode1" presStyleIdx="1" presStyleCnt="3">
        <dgm:presLayoutVars/>
      </dgm:prSet>
      <dgm:spPr/>
    </dgm:pt>
    <dgm:pt modelId="{FA1257A9-0676-4FF8-87A1-FD7E5C96866B}" type="pres">
      <dgm:prSet presAssocID="{67175874-5A5A-4989-A683-93F9816AC772}" presName="space" presStyleCnt="0"/>
      <dgm:spPr/>
    </dgm:pt>
    <dgm:pt modelId="{C975858D-E86A-4D1F-9938-9E50F5088481}" type="pres">
      <dgm:prSet presAssocID="{308340CB-8624-4AC3-AC05-D293F6DCF6CA}" presName="composite" presStyleCnt="0"/>
      <dgm:spPr/>
    </dgm:pt>
    <dgm:pt modelId="{7162BD9F-6941-4FBC-9B73-9985AE10C744}" type="pres">
      <dgm:prSet presAssocID="{308340CB-8624-4AC3-AC05-D293F6DCF6CA}" presName="parTx" presStyleLbl="alignNode1" presStyleIdx="2" presStyleCnt="3" custLinFactNeighborX="497">
        <dgm:presLayoutVars>
          <dgm:chMax val="0"/>
          <dgm:chPref val="0"/>
        </dgm:presLayoutVars>
      </dgm:prSet>
      <dgm:spPr/>
    </dgm:pt>
    <dgm:pt modelId="{137C00BE-AD3D-4C1C-B6D3-4002FD236E74}" type="pres">
      <dgm:prSet presAssocID="{308340CB-8624-4AC3-AC05-D293F6DCF6CA}" presName="desTx" presStyleLbl="alignAccFollowNode1" presStyleIdx="2" presStyleCnt="3" custLinFactNeighborX="497">
        <dgm:presLayoutVars/>
      </dgm:prSet>
      <dgm:spPr/>
    </dgm:pt>
  </dgm:ptLst>
  <dgm:cxnLst>
    <dgm:cxn modelId="{81B58631-DFCA-43B4-A7B2-F0F6C3AEEE31}" type="presOf" srcId="{4C1E67A3-5370-4C91-A9F6-509316804B22}" destId="{D86B5519-3DB1-45C6-9BFA-3CF04652CA3F}" srcOrd="0" destOrd="0" presId="urn:microsoft.com/office/officeart/2016/7/layout/HorizontalActionList"/>
    <dgm:cxn modelId="{78C93B34-E85C-4784-B97A-6EEC3C171EB1}" type="presOf" srcId="{9490AA32-55A8-46F4-9A9A-8FF669BF470E}" destId="{A1AC2E0A-D726-41C4-B383-9EBA445C265C}" srcOrd="0" destOrd="0" presId="urn:microsoft.com/office/officeart/2016/7/layout/HorizontalActionList"/>
    <dgm:cxn modelId="{087F386A-AF9A-48C9-BCF9-22C590D06D74}" srcId="{BBD05A69-41F5-46ED-B7BA-063689BD7BB7}" destId="{9490AA32-55A8-46F4-9A9A-8FF669BF470E}" srcOrd="0" destOrd="0" parTransId="{4BE25226-C13D-4A83-838C-D7DAE54E73BD}" sibTransId="{DDE8881C-0090-43BA-A8F5-20BFF364748B}"/>
    <dgm:cxn modelId="{C64FC981-0E87-43E1-838C-36C1BFE42601}" type="presOf" srcId="{308340CB-8624-4AC3-AC05-D293F6DCF6CA}" destId="{7162BD9F-6941-4FBC-9B73-9985AE10C744}" srcOrd="0" destOrd="0" presId="urn:microsoft.com/office/officeart/2016/7/layout/HorizontalActionList"/>
    <dgm:cxn modelId="{66EEC5A0-86C0-4BE3-85F2-52C56E594DB7}" srcId="{308340CB-8624-4AC3-AC05-D293F6DCF6CA}" destId="{9CDD4B2B-4E91-4B9C-905E-0FEB25D3E7CE}" srcOrd="0" destOrd="0" parTransId="{BABB65B9-0147-4799-BDE8-435E8DB924A6}" sibTransId="{7C500662-C956-479A-9563-558FE9DC2576}"/>
    <dgm:cxn modelId="{4580ADB4-7424-4CEA-822B-693296281CDC}" type="presOf" srcId="{9CDD4B2B-4E91-4B9C-905E-0FEB25D3E7CE}" destId="{137C00BE-AD3D-4C1C-B6D3-4002FD236E74}" srcOrd="0" destOrd="0" presId="urn:microsoft.com/office/officeart/2016/7/layout/HorizontalActionList"/>
    <dgm:cxn modelId="{D271EEBA-1034-478E-BF0C-EB0B556EF6F8}" srcId="{6FA6C93C-539C-4722-B46D-ADE24D418F9A}" destId="{BBD05A69-41F5-46ED-B7BA-063689BD7BB7}" srcOrd="0" destOrd="0" parTransId="{125B72C4-5B8D-45D2-9E5F-5B736BDA2E1E}" sibTransId="{342979D1-86D6-4789-A331-E314272CF10C}"/>
    <dgm:cxn modelId="{5DB65BCB-A6BA-43B5-B41A-DBC84D8FCE10}" srcId="{AF35C006-50D5-468A-8A31-747C6A215F24}" destId="{4C1E67A3-5370-4C91-A9F6-509316804B22}" srcOrd="0" destOrd="0" parTransId="{EFA0D728-E736-4000-B921-5AB1E3180C48}" sibTransId="{98D08257-8DF9-449D-A828-1833306AF76B}"/>
    <dgm:cxn modelId="{FD8985D1-EF0C-46D4-9AC4-24F3E35EA460}" srcId="{6FA6C93C-539C-4722-B46D-ADE24D418F9A}" destId="{AF35C006-50D5-468A-8A31-747C6A215F24}" srcOrd="1" destOrd="0" parTransId="{A33E381A-11E3-41EA-8F28-4B324B9D96A6}" sibTransId="{67175874-5A5A-4989-A683-93F9816AC772}"/>
    <dgm:cxn modelId="{CF880CD4-4B6D-4542-A4B3-C75EAD219DC1}" srcId="{6FA6C93C-539C-4722-B46D-ADE24D418F9A}" destId="{308340CB-8624-4AC3-AC05-D293F6DCF6CA}" srcOrd="2" destOrd="0" parTransId="{83B2F58C-A5DB-48C9-A015-E634E160C5EE}" sibTransId="{49E92882-0C48-466D-B3AC-AE62C015CE22}"/>
    <dgm:cxn modelId="{FD8262E5-50D6-479C-B854-B5FC719C7BD4}" type="presOf" srcId="{AF35C006-50D5-468A-8A31-747C6A215F24}" destId="{083D3D87-0B7E-4508-85F4-B3D939DD9B9D}" srcOrd="0" destOrd="0" presId="urn:microsoft.com/office/officeart/2016/7/layout/HorizontalActionList"/>
    <dgm:cxn modelId="{18ACE9E8-098E-498C-8CFC-A876FEFC211E}" type="presOf" srcId="{6FA6C93C-539C-4722-B46D-ADE24D418F9A}" destId="{102B6B0E-FCDF-49E0-A411-0D1439270DAF}" srcOrd="0" destOrd="0" presId="urn:microsoft.com/office/officeart/2016/7/layout/HorizontalActionList"/>
    <dgm:cxn modelId="{A69C06FF-BF41-46AF-815E-6BF2501DA26C}" type="presOf" srcId="{BBD05A69-41F5-46ED-B7BA-063689BD7BB7}" destId="{C46FC388-3F0C-483C-B95C-D8628703226D}" srcOrd="0" destOrd="0" presId="urn:microsoft.com/office/officeart/2016/7/layout/HorizontalActionList"/>
    <dgm:cxn modelId="{D702C921-55F2-449D-B130-BF19979F4399}" type="presParOf" srcId="{102B6B0E-FCDF-49E0-A411-0D1439270DAF}" destId="{D2F0A3E6-8419-46AA-AA99-E6602994F8A4}" srcOrd="0" destOrd="0" presId="urn:microsoft.com/office/officeart/2016/7/layout/HorizontalActionList"/>
    <dgm:cxn modelId="{3C0009CF-1A94-418C-A5BC-7FA35FC416C4}" type="presParOf" srcId="{D2F0A3E6-8419-46AA-AA99-E6602994F8A4}" destId="{C46FC388-3F0C-483C-B95C-D8628703226D}" srcOrd="0" destOrd="0" presId="urn:microsoft.com/office/officeart/2016/7/layout/HorizontalActionList"/>
    <dgm:cxn modelId="{D58FB2D9-0B6E-4B13-A4CD-01ED22023CF6}" type="presParOf" srcId="{D2F0A3E6-8419-46AA-AA99-E6602994F8A4}" destId="{A1AC2E0A-D726-41C4-B383-9EBA445C265C}" srcOrd="1" destOrd="0" presId="urn:microsoft.com/office/officeart/2016/7/layout/HorizontalActionList"/>
    <dgm:cxn modelId="{9DED8983-3C3E-4AB5-9445-D0B031C93D03}" type="presParOf" srcId="{102B6B0E-FCDF-49E0-A411-0D1439270DAF}" destId="{4DF413A0-A427-4A1E-88D4-E80441606870}" srcOrd="1" destOrd="0" presId="urn:microsoft.com/office/officeart/2016/7/layout/HorizontalActionList"/>
    <dgm:cxn modelId="{0B1CEC42-7F26-4CC9-8F59-CC5E82138994}" type="presParOf" srcId="{102B6B0E-FCDF-49E0-A411-0D1439270DAF}" destId="{6A3C1AA8-7107-4C51-A0AE-CAB7D3E1999B}" srcOrd="2" destOrd="0" presId="urn:microsoft.com/office/officeart/2016/7/layout/HorizontalActionList"/>
    <dgm:cxn modelId="{CC07DCB0-E23D-4364-8761-F6C3A933415D}" type="presParOf" srcId="{6A3C1AA8-7107-4C51-A0AE-CAB7D3E1999B}" destId="{083D3D87-0B7E-4508-85F4-B3D939DD9B9D}" srcOrd="0" destOrd="0" presId="urn:microsoft.com/office/officeart/2016/7/layout/HorizontalActionList"/>
    <dgm:cxn modelId="{D2E324F9-E314-4523-B26D-5DD8F153CAA3}" type="presParOf" srcId="{6A3C1AA8-7107-4C51-A0AE-CAB7D3E1999B}" destId="{D86B5519-3DB1-45C6-9BFA-3CF04652CA3F}" srcOrd="1" destOrd="0" presId="urn:microsoft.com/office/officeart/2016/7/layout/HorizontalActionList"/>
    <dgm:cxn modelId="{88351E97-A843-4B82-98FE-2FF4A27A236A}" type="presParOf" srcId="{102B6B0E-FCDF-49E0-A411-0D1439270DAF}" destId="{FA1257A9-0676-4FF8-87A1-FD7E5C96866B}" srcOrd="3" destOrd="0" presId="urn:microsoft.com/office/officeart/2016/7/layout/HorizontalActionList"/>
    <dgm:cxn modelId="{774BADCD-3B76-4DD7-ABA3-A42DC8069B8A}" type="presParOf" srcId="{102B6B0E-FCDF-49E0-A411-0D1439270DAF}" destId="{C975858D-E86A-4D1F-9938-9E50F5088481}" srcOrd="4" destOrd="0" presId="urn:microsoft.com/office/officeart/2016/7/layout/HorizontalActionList"/>
    <dgm:cxn modelId="{C7665FBE-79DE-4C95-9C11-B60F74738281}" type="presParOf" srcId="{C975858D-E86A-4D1F-9938-9E50F5088481}" destId="{7162BD9F-6941-4FBC-9B73-9985AE10C744}" srcOrd="0" destOrd="0" presId="urn:microsoft.com/office/officeart/2016/7/layout/HorizontalActionList"/>
    <dgm:cxn modelId="{1FE369D0-EE78-4C5C-AF7B-61DF834E87A2}" type="presParOf" srcId="{C975858D-E86A-4D1F-9938-9E50F5088481}" destId="{137C00BE-AD3D-4C1C-B6D3-4002FD236E74}" srcOrd="1" destOrd="0" presId="urn:microsoft.com/office/officeart/2016/7/layout/Horizontal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7F5F1F-517A-41EB-9D04-2928FC464A73}" type="doc">
      <dgm:prSet loTypeId="urn:microsoft.com/office/officeart/2008/layout/LinedList" loCatId="list" qsTypeId="urn:microsoft.com/office/officeart/2005/8/quickstyle/simple5" qsCatId="simple" csTypeId="urn:microsoft.com/office/officeart/2005/8/colors/accent2_2" csCatId="accent2" phldr="1"/>
      <dgm:spPr/>
      <dgm:t>
        <a:bodyPr/>
        <a:lstStyle/>
        <a:p>
          <a:endParaRPr lang="en-GB"/>
        </a:p>
      </dgm:t>
    </dgm:pt>
    <dgm:pt modelId="{21CE71B3-6E91-4504-8AB3-3BA4E66BB096}">
      <dgm:prSet custT="1"/>
      <dgm:spPr/>
      <dgm:t>
        <a:bodyPr/>
        <a:lstStyle/>
        <a:p>
          <a:pPr rtl="0"/>
          <a:r>
            <a:rPr lang="en-GB" sz="2000" b="1" dirty="0"/>
            <a:t>We all have mental health. </a:t>
          </a:r>
          <a:r>
            <a:rPr lang="en-GB" sz="2000" dirty="0"/>
            <a:t>Mental health is about our feelings, thoughts, emotions and our moods. Looking after our mental health is just as important as looking after our physical health. </a:t>
          </a:r>
        </a:p>
      </dgm:t>
    </dgm:pt>
    <dgm:pt modelId="{0ED0D66C-32CD-4A2C-862C-E1104DFF45CF}" type="parTrans" cxnId="{C7057865-E818-4AE9-803E-9C21D99345F1}">
      <dgm:prSet/>
      <dgm:spPr/>
      <dgm:t>
        <a:bodyPr/>
        <a:lstStyle/>
        <a:p>
          <a:endParaRPr lang="en-GB"/>
        </a:p>
      </dgm:t>
    </dgm:pt>
    <dgm:pt modelId="{0549FA3E-DAD3-4A4E-8697-D67F0C9BBA53}" type="sibTrans" cxnId="{C7057865-E818-4AE9-803E-9C21D99345F1}">
      <dgm:prSet/>
      <dgm:spPr/>
      <dgm:t>
        <a:bodyPr/>
        <a:lstStyle/>
        <a:p>
          <a:endParaRPr lang="en-GB"/>
        </a:p>
      </dgm:t>
    </dgm:pt>
    <dgm:pt modelId="{6B0A97BD-4B7F-4835-866B-4B0AE88FF940}">
      <dgm:prSet custT="1"/>
      <dgm:spPr/>
      <dgm:t>
        <a:bodyPr/>
        <a:lstStyle/>
        <a:p>
          <a:pPr rtl="0"/>
          <a:r>
            <a:rPr lang="en-GB" sz="2000" b="1" dirty="0"/>
            <a:t>We all have </a:t>
          </a:r>
          <a:r>
            <a:rPr lang="en-GB" sz="2000" dirty="0"/>
            <a:t>small feelings </a:t>
          </a:r>
          <a:r>
            <a:rPr lang="en-GB" sz="2000" b="1" dirty="0"/>
            <a:t>every day: </a:t>
          </a:r>
          <a:r>
            <a:rPr lang="en-GB" sz="2000" dirty="0"/>
            <a:t>These sometimes feel strong and overwhelming, whether happy or sad, but they go away before too long. </a:t>
          </a:r>
        </a:p>
      </dgm:t>
    </dgm:pt>
    <dgm:pt modelId="{7722A8CF-46B4-4858-BFAC-9A98632684E8}" type="parTrans" cxnId="{BF1E5E48-0170-446D-8542-D274CE9C7DF7}">
      <dgm:prSet/>
      <dgm:spPr/>
      <dgm:t>
        <a:bodyPr/>
        <a:lstStyle/>
        <a:p>
          <a:endParaRPr lang="en-GB"/>
        </a:p>
      </dgm:t>
    </dgm:pt>
    <dgm:pt modelId="{D344965E-034C-492C-A2B4-3937C2540804}" type="sibTrans" cxnId="{BF1E5E48-0170-446D-8542-D274CE9C7DF7}">
      <dgm:prSet/>
      <dgm:spPr/>
      <dgm:t>
        <a:bodyPr/>
        <a:lstStyle/>
        <a:p>
          <a:endParaRPr lang="en-GB"/>
        </a:p>
      </dgm:t>
    </dgm:pt>
    <dgm:pt modelId="{274E1445-F1CC-4269-8F81-5CA04996681E}">
      <dgm:prSet custT="1"/>
      <dgm:spPr/>
      <dgm:t>
        <a:bodyPr/>
        <a:lstStyle/>
        <a:p>
          <a:pPr rtl="0"/>
          <a:r>
            <a:rPr lang="en-GB" sz="2000" b="1" dirty="0"/>
            <a:t>Sometimes we experience </a:t>
          </a:r>
          <a:r>
            <a:rPr lang="en-GB" sz="2000" dirty="0"/>
            <a:t>big feelings</a:t>
          </a:r>
          <a:r>
            <a:rPr lang="en-GB" sz="2000" b="1" dirty="0"/>
            <a:t>: </a:t>
          </a:r>
          <a:r>
            <a:rPr lang="en-GB" sz="2000" dirty="0"/>
            <a:t>These feel strong and overwhelming and last for a long time. They stop us doing what we want to do in our lives. </a:t>
          </a:r>
        </a:p>
      </dgm:t>
    </dgm:pt>
    <dgm:pt modelId="{40E9B4CC-700C-47B7-921D-F3BC2CFB1175}" type="parTrans" cxnId="{8A510652-17E3-4206-AA35-F83C7D5C0326}">
      <dgm:prSet/>
      <dgm:spPr/>
      <dgm:t>
        <a:bodyPr/>
        <a:lstStyle/>
        <a:p>
          <a:endParaRPr lang="en-GB"/>
        </a:p>
      </dgm:t>
    </dgm:pt>
    <dgm:pt modelId="{85DE879A-6F61-45B4-951F-AA6CDA044AF1}" type="sibTrans" cxnId="{8A510652-17E3-4206-AA35-F83C7D5C0326}">
      <dgm:prSet/>
      <dgm:spPr/>
      <dgm:t>
        <a:bodyPr/>
        <a:lstStyle/>
        <a:p>
          <a:endParaRPr lang="en-GB"/>
        </a:p>
      </dgm:t>
    </dgm:pt>
    <dgm:pt modelId="{9B5AEE2E-FB81-4904-BA4D-C2FF6DC6DEF2}" type="pres">
      <dgm:prSet presAssocID="{027F5F1F-517A-41EB-9D04-2928FC464A73}" presName="vert0" presStyleCnt="0">
        <dgm:presLayoutVars>
          <dgm:dir/>
          <dgm:animOne val="branch"/>
          <dgm:animLvl val="lvl"/>
        </dgm:presLayoutVars>
      </dgm:prSet>
      <dgm:spPr/>
    </dgm:pt>
    <dgm:pt modelId="{B733C832-9612-4F16-A2DC-FDA54F3B6117}" type="pres">
      <dgm:prSet presAssocID="{21CE71B3-6E91-4504-8AB3-3BA4E66BB096}" presName="thickLine" presStyleLbl="alignNode1" presStyleIdx="0" presStyleCnt="3"/>
      <dgm:spPr/>
    </dgm:pt>
    <dgm:pt modelId="{FD788FD0-DC98-4317-BD80-E6DE4F348B53}" type="pres">
      <dgm:prSet presAssocID="{21CE71B3-6E91-4504-8AB3-3BA4E66BB096}" presName="horz1" presStyleCnt="0"/>
      <dgm:spPr/>
    </dgm:pt>
    <dgm:pt modelId="{22F1A4E1-AC5E-4A88-A536-BCBF2E1075F9}" type="pres">
      <dgm:prSet presAssocID="{21CE71B3-6E91-4504-8AB3-3BA4E66BB096}" presName="tx1" presStyleLbl="revTx" presStyleIdx="0" presStyleCnt="3" custScaleY="119408"/>
      <dgm:spPr/>
    </dgm:pt>
    <dgm:pt modelId="{F09A658D-25FE-43B9-B228-D661F642DEC3}" type="pres">
      <dgm:prSet presAssocID="{21CE71B3-6E91-4504-8AB3-3BA4E66BB096}" presName="vert1" presStyleCnt="0"/>
      <dgm:spPr/>
    </dgm:pt>
    <dgm:pt modelId="{2F5463BC-B8DF-4E72-BDC0-2ACCF4B7BA0C}" type="pres">
      <dgm:prSet presAssocID="{6B0A97BD-4B7F-4835-866B-4B0AE88FF940}" presName="thickLine" presStyleLbl="alignNode1" presStyleIdx="1" presStyleCnt="3"/>
      <dgm:spPr/>
    </dgm:pt>
    <dgm:pt modelId="{22CE8817-7C02-4D8D-8630-B5515640B667}" type="pres">
      <dgm:prSet presAssocID="{6B0A97BD-4B7F-4835-866B-4B0AE88FF940}" presName="horz1" presStyleCnt="0"/>
      <dgm:spPr/>
    </dgm:pt>
    <dgm:pt modelId="{0A66981E-66CC-4F0E-88B4-FB374869D304}" type="pres">
      <dgm:prSet presAssocID="{6B0A97BD-4B7F-4835-866B-4B0AE88FF940}" presName="tx1" presStyleLbl="revTx" presStyleIdx="1" presStyleCnt="3"/>
      <dgm:spPr/>
    </dgm:pt>
    <dgm:pt modelId="{7A5D1655-476C-4801-A96E-E21985DCBC20}" type="pres">
      <dgm:prSet presAssocID="{6B0A97BD-4B7F-4835-866B-4B0AE88FF940}" presName="vert1" presStyleCnt="0"/>
      <dgm:spPr/>
    </dgm:pt>
    <dgm:pt modelId="{732C2A43-2667-4FC0-BC77-629599F7A966}" type="pres">
      <dgm:prSet presAssocID="{274E1445-F1CC-4269-8F81-5CA04996681E}" presName="thickLine" presStyleLbl="alignNode1" presStyleIdx="2" presStyleCnt="3"/>
      <dgm:spPr/>
    </dgm:pt>
    <dgm:pt modelId="{D39EFCC6-BE9D-4446-B032-F3BFF94C7A9C}" type="pres">
      <dgm:prSet presAssocID="{274E1445-F1CC-4269-8F81-5CA04996681E}" presName="horz1" presStyleCnt="0"/>
      <dgm:spPr/>
    </dgm:pt>
    <dgm:pt modelId="{108F347A-563D-4A18-8EBE-4555841062E7}" type="pres">
      <dgm:prSet presAssocID="{274E1445-F1CC-4269-8F81-5CA04996681E}" presName="tx1" presStyleLbl="revTx" presStyleIdx="2" presStyleCnt="3"/>
      <dgm:spPr/>
    </dgm:pt>
    <dgm:pt modelId="{B37D6BDB-240E-4D53-BC3C-E8E8E153A05A}" type="pres">
      <dgm:prSet presAssocID="{274E1445-F1CC-4269-8F81-5CA04996681E}" presName="vert1" presStyleCnt="0"/>
      <dgm:spPr/>
    </dgm:pt>
  </dgm:ptLst>
  <dgm:cxnLst>
    <dgm:cxn modelId="{818AF92F-3585-42C1-8388-6E45446BE527}" type="presOf" srcId="{274E1445-F1CC-4269-8F81-5CA04996681E}" destId="{108F347A-563D-4A18-8EBE-4555841062E7}" srcOrd="0" destOrd="0" presId="urn:microsoft.com/office/officeart/2008/layout/LinedList"/>
    <dgm:cxn modelId="{C7057865-E818-4AE9-803E-9C21D99345F1}" srcId="{027F5F1F-517A-41EB-9D04-2928FC464A73}" destId="{21CE71B3-6E91-4504-8AB3-3BA4E66BB096}" srcOrd="0" destOrd="0" parTransId="{0ED0D66C-32CD-4A2C-862C-E1104DFF45CF}" sibTransId="{0549FA3E-DAD3-4A4E-8697-D67F0C9BBA53}"/>
    <dgm:cxn modelId="{BF1E5E48-0170-446D-8542-D274CE9C7DF7}" srcId="{027F5F1F-517A-41EB-9D04-2928FC464A73}" destId="{6B0A97BD-4B7F-4835-866B-4B0AE88FF940}" srcOrd="1" destOrd="0" parTransId="{7722A8CF-46B4-4858-BFAC-9A98632684E8}" sibTransId="{D344965E-034C-492C-A2B4-3937C2540804}"/>
    <dgm:cxn modelId="{8A510652-17E3-4206-AA35-F83C7D5C0326}" srcId="{027F5F1F-517A-41EB-9D04-2928FC464A73}" destId="{274E1445-F1CC-4269-8F81-5CA04996681E}" srcOrd="2" destOrd="0" parTransId="{40E9B4CC-700C-47B7-921D-F3BC2CFB1175}" sibTransId="{85DE879A-6F61-45B4-951F-AA6CDA044AF1}"/>
    <dgm:cxn modelId="{642ABB74-5E48-4FB6-A4D7-CFAA7E12F43F}" type="presOf" srcId="{21CE71B3-6E91-4504-8AB3-3BA4E66BB096}" destId="{22F1A4E1-AC5E-4A88-A536-BCBF2E1075F9}" srcOrd="0" destOrd="0" presId="urn:microsoft.com/office/officeart/2008/layout/LinedList"/>
    <dgm:cxn modelId="{59BC21B8-7F1C-4045-9FFF-0985D2F013A3}" type="presOf" srcId="{6B0A97BD-4B7F-4835-866B-4B0AE88FF940}" destId="{0A66981E-66CC-4F0E-88B4-FB374869D304}" srcOrd="0" destOrd="0" presId="urn:microsoft.com/office/officeart/2008/layout/LinedList"/>
    <dgm:cxn modelId="{A73970BE-1323-41D3-A48C-FDFF41F54178}" type="presOf" srcId="{027F5F1F-517A-41EB-9D04-2928FC464A73}" destId="{9B5AEE2E-FB81-4904-BA4D-C2FF6DC6DEF2}" srcOrd="0" destOrd="0" presId="urn:microsoft.com/office/officeart/2008/layout/LinedList"/>
    <dgm:cxn modelId="{6EDCC11F-1506-4DB1-BA07-5602ECCDF20E}" type="presParOf" srcId="{9B5AEE2E-FB81-4904-BA4D-C2FF6DC6DEF2}" destId="{B733C832-9612-4F16-A2DC-FDA54F3B6117}" srcOrd="0" destOrd="0" presId="urn:microsoft.com/office/officeart/2008/layout/LinedList"/>
    <dgm:cxn modelId="{DC2F2CEA-F30F-4D9F-BD02-9F6213D72FEB}" type="presParOf" srcId="{9B5AEE2E-FB81-4904-BA4D-C2FF6DC6DEF2}" destId="{FD788FD0-DC98-4317-BD80-E6DE4F348B53}" srcOrd="1" destOrd="0" presId="urn:microsoft.com/office/officeart/2008/layout/LinedList"/>
    <dgm:cxn modelId="{1E9D1848-F2C3-4020-891D-A93D8D6FC28C}" type="presParOf" srcId="{FD788FD0-DC98-4317-BD80-E6DE4F348B53}" destId="{22F1A4E1-AC5E-4A88-A536-BCBF2E1075F9}" srcOrd="0" destOrd="0" presId="urn:microsoft.com/office/officeart/2008/layout/LinedList"/>
    <dgm:cxn modelId="{C20F0C69-63D9-4335-A815-9CCE7D7ACC8A}" type="presParOf" srcId="{FD788FD0-DC98-4317-BD80-E6DE4F348B53}" destId="{F09A658D-25FE-43B9-B228-D661F642DEC3}" srcOrd="1" destOrd="0" presId="urn:microsoft.com/office/officeart/2008/layout/LinedList"/>
    <dgm:cxn modelId="{31B4EDA1-BEFA-4D67-AB54-18DDFD4F9D73}" type="presParOf" srcId="{9B5AEE2E-FB81-4904-BA4D-C2FF6DC6DEF2}" destId="{2F5463BC-B8DF-4E72-BDC0-2ACCF4B7BA0C}" srcOrd="2" destOrd="0" presId="urn:microsoft.com/office/officeart/2008/layout/LinedList"/>
    <dgm:cxn modelId="{9DDDD9DC-A976-44AC-80EE-AE06DD890B80}" type="presParOf" srcId="{9B5AEE2E-FB81-4904-BA4D-C2FF6DC6DEF2}" destId="{22CE8817-7C02-4D8D-8630-B5515640B667}" srcOrd="3" destOrd="0" presId="urn:microsoft.com/office/officeart/2008/layout/LinedList"/>
    <dgm:cxn modelId="{09FB90A7-1E1A-48BD-877D-A30E8A243011}" type="presParOf" srcId="{22CE8817-7C02-4D8D-8630-B5515640B667}" destId="{0A66981E-66CC-4F0E-88B4-FB374869D304}" srcOrd="0" destOrd="0" presId="urn:microsoft.com/office/officeart/2008/layout/LinedList"/>
    <dgm:cxn modelId="{2807A196-10E9-40F0-91FD-E56935546CA3}" type="presParOf" srcId="{22CE8817-7C02-4D8D-8630-B5515640B667}" destId="{7A5D1655-476C-4801-A96E-E21985DCBC20}" srcOrd="1" destOrd="0" presId="urn:microsoft.com/office/officeart/2008/layout/LinedList"/>
    <dgm:cxn modelId="{E63ABA7A-1BC5-438C-BF1E-D554E99447E7}" type="presParOf" srcId="{9B5AEE2E-FB81-4904-BA4D-C2FF6DC6DEF2}" destId="{732C2A43-2667-4FC0-BC77-629599F7A966}" srcOrd="4" destOrd="0" presId="urn:microsoft.com/office/officeart/2008/layout/LinedList"/>
    <dgm:cxn modelId="{6D6FB57A-1187-4652-8854-A6B93BBDCAB1}" type="presParOf" srcId="{9B5AEE2E-FB81-4904-BA4D-C2FF6DC6DEF2}" destId="{D39EFCC6-BE9D-4446-B032-F3BFF94C7A9C}" srcOrd="5" destOrd="0" presId="urn:microsoft.com/office/officeart/2008/layout/LinedList"/>
    <dgm:cxn modelId="{1FE6160A-D398-41F6-9D21-DC5172C58832}" type="presParOf" srcId="{D39EFCC6-BE9D-4446-B032-F3BFF94C7A9C}" destId="{108F347A-563D-4A18-8EBE-4555841062E7}" srcOrd="0" destOrd="0" presId="urn:microsoft.com/office/officeart/2008/layout/LinedList"/>
    <dgm:cxn modelId="{FBF4752C-5683-4C28-BF72-23FE4B04E7F8}" type="presParOf" srcId="{D39EFCC6-BE9D-4446-B032-F3BFF94C7A9C}" destId="{B37D6BDB-240E-4D53-BC3C-E8E8E153A05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6D40FF6-F567-444C-A61C-EE0D2F32195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75FEE8D4-0771-4A98-ADAE-F6F583A19F6C}">
      <dgm:prSet custT="1">
        <dgm:style>
          <a:lnRef idx="2">
            <a:schemeClr val="accent1"/>
          </a:lnRef>
          <a:fillRef idx="1">
            <a:schemeClr val="lt1"/>
          </a:fillRef>
          <a:effectRef idx="0">
            <a:schemeClr val="accent1"/>
          </a:effectRef>
          <a:fontRef idx="minor">
            <a:schemeClr val="dk1"/>
          </a:fontRef>
        </dgm:style>
      </dgm:prSet>
      <dgm:spPr/>
      <dgm:t>
        <a:bodyPr/>
        <a:lstStyle/>
        <a:p>
          <a:pPr algn="ctr" rtl="0"/>
          <a:r>
            <a:rPr lang="en-GB" sz="2400" dirty="0">
              <a:solidFill>
                <a:srgbClr val="7030A0"/>
              </a:solidFill>
            </a:rPr>
            <a:t>1 in 10 young people will experience a mental health problem</a:t>
          </a:r>
          <a:r>
            <a:rPr lang="en-GB" sz="1900" dirty="0">
              <a:solidFill>
                <a:schemeClr val="accent1">
                  <a:lumMod val="75000"/>
                </a:schemeClr>
              </a:solidFill>
            </a:rPr>
            <a:t>. </a:t>
          </a:r>
        </a:p>
      </dgm:t>
    </dgm:pt>
    <dgm:pt modelId="{D182A1C2-0836-4A47-8A5F-CE1FE3D6CB8A}" type="parTrans" cxnId="{AF4F19BE-93DA-4E9B-B77D-6547612DFF95}">
      <dgm:prSet/>
      <dgm:spPr/>
      <dgm:t>
        <a:bodyPr/>
        <a:lstStyle/>
        <a:p>
          <a:endParaRPr lang="en-GB"/>
        </a:p>
      </dgm:t>
    </dgm:pt>
    <dgm:pt modelId="{57B8A9DC-6F24-49E3-847A-9445B8AA1C53}" type="sibTrans" cxnId="{AF4F19BE-93DA-4E9B-B77D-6547612DFF95}">
      <dgm:prSet/>
      <dgm:spPr/>
      <dgm:t>
        <a:bodyPr/>
        <a:lstStyle/>
        <a:p>
          <a:endParaRPr lang="en-GB"/>
        </a:p>
      </dgm:t>
    </dgm:pt>
    <dgm:pt modelId="{72626D7A-C0D4-4F7F-9BD9-DB1493F23404}">
      <dgm:prSet custT="1">
        <dgm:style>
          <a:lnRef idx="2">
            <a:schemeClr val="accent1"/>
          </a:lnRef>
          <a:fillRef idx="1">
            <a:schemeClr val="lt1"/>
          </a:fillRef>
          <a:effectRef idx="0">
            <a:schemeClr val="accent1"/>
          </a:effectRef>
          <a:fontRef idx="minor">
            <a:schemeClr val="dk1"/>
          </a:fontRef>
        </dgm:style>
      </dgm:prSet>
      <dgm:spPr/>
      <dgm:t>
        <a:bodyPr/>
        <a:lstStyle/>
        <a:p>
          <a:pPr algn="ctr" rtl="0"/>
          <a:r>
            <a:rPr lang="en-GB" sz="2300" b="1" dirty="0">
              <a:solidFill>
                <a:srgbClr val="FF9933"/>
              </a:solidFill>
            </a:rPr>
            <a:t>That is around three students in the classroom, so mental health problems are likely to affect most children, whether they experience it or their friends </a:t>
          </a:r>
          <a:r>
            <a:rPr lang="en-GB" sz="2400" b="1" dirty="0">
              <a:solidFill>
                <a:srgbClr val="FF9933"/>
              </a:solidFill>
            </a:rPr>
            <a:t>do</a:t>
          </a:r>
          <a:r>
            <a:rPr lang="en-GB" sz="2400" dirty="0">
              <a:solidFill>
                <a:srgbClr val="FF9933"/>
              </a:solidFill>
            </a:rPr>
            <a:t>.</a:t>
          </a:r>
        </a:p>
      </dgm:t>
    </dgm:pt>
    <dgm:pt modelId="{7D8B0935-5CA4-468F-9ABC-7DFEEC6A86FF}" type="parTrans" cxnId="{7802786E-CCB1-442B-A0A3-E18BC40A1FD7}">
      <dgm:prSet/>
      <dgm:spPr/>
      <dgm:t>
        <a:bodyPr/>
        <a:lstStyle/>
        <a:p>
          <a:endParaRPr lang="en-GB"/>
        </a:p>
      </dgm:t>
    </dgm:pt>
    <dgm:pt modelId="{92DB84FC-3C23-4B5F-830B-7D92BF23A480}" type="sibTrans" cxnId="{7802786E-CCB1-442B-A0A3-E18BC40A1FD7}">
      <dgm:prSet/>
      <dgm:spPr/>
      <dgm:t>
        <a:bodyPr/>
        <a:lstStyle/>
        <a:p>
          <a:endParaRPr lang="en-GB"/>
        </a:p>
      </dgm:t>
    </dgm:pt>
    <dgm:pt modelId="{EFF5EAC9-42D7-4666-9A04-9E1BDC163512}">
      <dgm:prSet custT="1">
        <dgm:style>
          <a:lnRef idx="2">
            <a:schemeClr val="accent1"/>
          </a:lnRef>
          <a:fillRef idx="1">
            <a:schemeClr val="lt1"/>
          </a:fillRef>
          <a:effectRef idx="0">
            <a:schemeClr val="accent1"/>
          </a:effectRef>
          <a:fontRef idx="minor">
            <a:schemeClr val="dk1"/>
          </a:fontRef>
        </dgm:style>
      </dgm:prSet>
      <dgm:spPr/>
      <dgm:t>
        <a:bodyPr/>
        <a:lstStyle/>
        <a:p>
          <a:pPr algn="ctr" rtl="0"/>
          <a:r>
            <a:rPr lang="en-GB" sz="2400" dirty="0">
              <a:solidFill>
                <a:srgbClr val="7030A0"/>
              </a:solidFill>
            </a:rPr>
            <a:t>It is known that over 50% of mental illness starts before the age of 14</a:t>
          </a:r>
        </a:p>
        <a:p>
          <a:pPr algn="ctr" rtl="0"/>
          <a:r>
            <a:rPr lang="en-GB" sz="2400" dirty="0">
              <a:solidFill>
                <a:srgbClr val="7030A0"/>
              </a:solidFill>
            </a:rPr>
            <a:t> and 75% by the age of 18.</a:t>
          </a:r>
        </a:p>
      </dgm:t>
    </dgm:pt>
    <dgm:pt modelId="{3BC2C69F-C285-4DFD-AEA9-00DFB2B66FA3}" type="parTrans" cxnId="{867D5BAD-0F3A-4FBD-B659-0CA1BC4B03D4}">
      <dgm:prSet/>
      <dgm:spPr/>
      <dgm:t>
        <a:bodyPr/>
        <a:lstStyle/>
        <a:p>
          <a:endParaRPr lang="en-GB"/>
        </a:p>
      </dgm:t>
    </dgm:pt>
    <dgm:pt modelId="{E21304E9-298F-472D-9441-B45F192C4892}" type="sibTrans" cxnId="{867D5BAD-0F3A-4FBD-B659-0CA1BC4B03D4}">
      <dgm:prSet/>
      <dgm:spPr/>
      <dgm:t>
        <a:bodyPr/>
        <a:lstStyle/>
        <a:p>
          <a:endParaRPr lang="en-GB"/>
        </a:p>
      </dgm:t>
    </dgm:pt>
    <dgm:pt modelId="{9F69ED7F-07FB-4834-8342-A90961C0A1A9}" type="pres">
      <dgm:prSet presAssocID="{56D40FF6-F567-444C-A61C-EE0D2F321956}" presName="linear" presStyleCnt="0">
        <dgm:presLayoutVars>
          <dgm:animLvl val="lvl"/>
          <dgm:resizeHandles val="exact"/>
        </dgm:presLayoutVars>
      </dgm:prSet>
      <dgm:spPr/>
    </dgm:pt>
    <dgm:pt modelId="{CAE2020B-5BC0-4870-98C7-5F470A11AD24}" type="pres">
      <dgm:prSet presAssocID="{75FEE8D4-0771-4A98-ADAE-F6F583A19F6C}" presName="parentText" presStyleLbl="node1" presStyleIdx="0" presStyleCnt="3" custLinFactNeighborY="-48085">
        <dgm:presLayoutVars>
          <dgm:chMax val="0"/>
          <dgm:bulletEnabled val="1"/>
        </dgm:presLayoutVars>
      </dgm:prSet>
      <dgm:spPr/>
    </dgm:pt>
    <dgm:pt modelId="{B7F8A658-DB0A-4CEB-82CB-3E612F8908B3}" type="pres">
      <dgm:prSet presAssocID="{57B8A9DC-6F24-49E3-847A-9445B8AA1C53}" presName="spacer" presStyleCnt="0"/>
      <dgm:spPr/>
    </dgm:pt>
    <dgm:pt modelId="{4D494D79-D61C-4FDD-B2AE-303BE75D687D}" type="pres">
      <dgm:prSet presAssocID="{72626D7A-C0D4-4F7F-9BD9-DB1493F23404}" presName="parentText" presStyleLbl="node1" presStyleIdx="1" presStyleCnt="3" custLinFactY="1382" custLinFactNeighborX="-693" custLinFactNeighborY="100000">
        <dgm:presLayoutVars>
          <dgm:chMax val="0"/>
          <dgm:bulletEnabled val="1"/>
        </dgm:presLayoutVars>
      </dgm:prSet>
      <dgm:spPr/>
    </dgm:pt>
    <dgm:pt modelId="{2A64D1C0-384F-4662-BC29-28E2EF475E57}" type="pres">
      <dgm:prSet presAssocID="{92DB84FC-3C23-4B5F-830B-7D92BF23A480}" presName="spacer" presStyleCnt="0"/>
      <dgm:spPr/>
    </dgm:pt>
    <dgm:pt modelId="{3A10130E-6E5A-430F-AC3F-FD680221A89E}" type="pres">
      <dgm:prSet presAssocID="{EFF5EAC9-42D7-4666-9A04-9E1BDC163512}" presName="parentText" presStyleLbl="node1" presStyleIdx="2" presStyleCnt="3" custLinFactY="14310" custLinFactNeighborX="693" custLinFactNeighborY="100000">
        <dgm:presLayoutVars>
          <dgm:chMax val="0"/>
          <dgm:bulletEnabled val="1"/>
        </dgm:presLayoutVars>
      </dgm:prSet>
      <dgm:spPr/>
    </dgm:pt>
  </dgm:ptLst>
  <dgm:cxnLst>
    <dgm:cxn modelId="{6B7A1C11-AA5E-4B57-974F-B51D3BE09A1E}" type="presOf" srcId="{72626D7A-C0D4-4F7F-9BD9-DB1493F23404}" destId="{4D494D79-D61C-4FDD-B2AE-303BE75D687D}" srcOrd="0" destOrd="0" presId="urn:microsoft.com/office/officeart/2005/8/layout/vList2"/>
    <dgm:cxn modelId="{99074561-ECE2-49FB-BA11-A5A37AC51D5B}" type="presOf" srcId="{75FEE8D4-0771-4A98-ADAE-F6F583A19F6C}" destId="{CAE2020B-5BC0-4870-98C7-5F470A11AD24}" srcOrd="0" destOrd="0" presId="urn:microsoft.com/office/officeart/2005/8/layout/vList2"/>
    <dgm:cxn modelId="{F5364E65-4AFB-42B8-BACE-C9083F9E9635}" type="presOf" srcId="{56D40FF6-F567-444C-A61C-EE0D2F321956}" destId="{9F69ED7F-07FB-4834-8342-A90961C0A1A9}" srcOrd="0" destOrd="0" presId="urn:microsoft.com/office/officeart/2005/8/layout/vList2"/>
    <dgm:cxn modelId="{F1438969-E93B-4C6C-A09D-051485940251}" type="presOf" srcId="{EFF5EAC9-42D7-4666-9A04-9E1BDC163512}" destId="{3A10130E-6E5A-430F-AC3F-FD680221A89E}" srcOrd="0" destOrd="0" presId="urn:microsoft.com/office/officeart/2005/8/layout/vList2"/>
    <dgm:cxn modelId="{7802786E-CCB1-442B-A0A3-E18BC40A1FD7}" srcId="{56D40FF6-F567-444C-A61C-EE0D2F321956}" destId="{72626D7A-C0D4-4F7F-9BD9-DB1493F23404}" srcOrd="1" destOrd="0" parTransId="{7D8B0935-5CA4-468F-9ABC-7DFEEC6A86FF}" sibTransId="{92DB84FC-3C23-4B5F-830B-7D92BF23A480}"/>
    <dgm:cxn modelId="{867D5BAD-0F3A-4FBD-B659-0CA1BC4B03D4}" srcId="{56D40FF6-F567-444C-A61C-EE0D2F321956}" destId="{EFF5EAC9-42D7-4666-9A04-9E1BDC163512}" srcOrd="2" destOrd="0" parTransId="{3BC2C69F-C285-4DFD-AEA9-00DFB2B66FA3}" sibTransId="{E21304E9-298F-472D-9441-B45F192C4892}"/>
    <dgm:cxn modelId="{AF4F19BE-93DA-4E9B-B77D-6547612DFF95}" srcId="{56D40FF6-F567-444C-A61C-EE0D2F321956}" destId="{75FEE8D4-0771-4A98-ADAE-F6F583A19F6C}" srcOrd="0" destOrd="0" parTransId="{D182A1C2-0836-4A47-8A5F-CE1FE3D6CB8A}" sibTransId="{57B8A9DC-6F24-49E3-847A-9445B8AA1C53}"/>
    <dgm:cxn modelId="{872D1CAE-6B07-4117-8C98-113D9547C98E}" type="presParOf" srcId="{9F69ED7F-07FB-4834-8342-A90961C0A1A9}" destId="{CAE2020B-5BC0-4870-98C7-5F470A11AD24}" srcOrd="0" destOrd="0" presId="urn:microsoft.com/office/officeart/2005/8/layout/vList2"/>
    <dgm:cxn modelId="{3813BCF5-F882-4FC1-8E5B-A124316F4435}" type="presParOf" srcId="{9F69ED7F-07FB-4834-8342-A90961C0A1A9}" destId="{B7F8A658-DB0A-4CEB-82CB-3E612F8908B3}" srcOrd="1" destOrd="0" presId="urn:microsoft.com/office/officeart/2005/8/layout/vList2"/>
    <dgm:cxn modelId="{13BD25BB-F49B-4BD4-8358-FDCC3D4AFEA6}" type="presParOf" srcId="{9F69ED7F-07FB-4834-8342-A90961C0A1A9}" destId="{4D494D79-D61C-4FDD-B2AE-303BE75D687D}" srcOrd="2" destOrd="0" presId="urn:microsoft.com/office/officeart/2005/8/layout/vList2"/>
    <dgm:cxn modelId="{332AF524-CBE5-4BE3-B633-9CF5650299E5}" type="presParOf" srcId="{9F69ED7F-07FB-4834-8342-A90961C0A1A9}" destId="{2A64D1C0-384F-4662-BC29-28E2EF475E57}" srcOrd="3" destOrd="0" presId="urn:microsoft.com/office/officeart/2005/8/layout/vList2"/>
    <dgm:cxn modelId="{E4A42257-0C0E-4718-B613-A2997484C919}" type="presParOf" srcId="{9F69ED7F-07FB-4834-8342-A90961C0A1A9}" destId="{3A10130E-6E5A-430F-AC3F-FD680221A89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94AADC-712A-4A27-A881-501B73436543}" type="doc">
      <dgm:prSet loTypeId="urn:microsoft.com/office/officeart/2005/8/layout/venn3" loCatId="relationship" qsTypeId="urn:microsoft.com/office/officeart/2005/8/quickstyle/simple1" qsCatId="simple" csTypeId="urn:microsoft.com/office/officeart/2005/8/colors/colorful1" csCatId="colorful" phldr="1"/>
      <dgm:spPr/>
      <dgm:t>
        <a:bodyPr/>
        <a:lstStyle/>
        <a:p>
          <a:endParaRPr lang="en-GB"/>
        </a:p>
      </dgm:t>
    </dgm:pt>
    <dgm:pt modelId="{AE966C27-8B01-4A2E-8B20-EFC58559BE0D}">
      <dgm:prSet custT="1"/>
      <dgm:spPr/>
      <dgm:t>
        <a:bodyPr/>
        <a:lstStyle/>
        <a:p>
          <a:r>
            <a:rPr lang="en-GB" sz="1600" b="0" dirty="0"/>
            <a:t>Difficulties in separating from home/caregiver that would not be proportionate for their age.</a:t>
          </a:r>
        </a:p>
      </dgm:t>
    </dgm:pt>
    <dgm:pt modelId="{21EBDB51-C7E6-4F31-9B63-6AF1AD38192B}" type="parTrans" cxnId="{32B23AAE-025C-4F9C-AD9A-00BDE056E093}">
      <dgm:prSet/>
      <dgm:spPr/>
      <dgm:t>
        <a:bodyPr/>
        <a:lstStyle/>
        <a:p>
          <a:endParaRPr lang="en-GB"/>
        </a:p>
      </dgm:t>
    </dgm:pt>
    <dgm:pt modelId="{2DBE950A-1640-4495-8B50-726A7FF4B523}" type="sibTrans" cxnId="{32B23AAE-025C-4F9C-AD9A-00BDE056E093}">
      <dgm:prSet/>
      <dgm:spPr/>
      <dgm:t>
        <a:bodyPr/>
        <a:lstStyle/>
        <a:p>
          <a:endParaRPr lang="en-GB"/>
        </a:p>
      </dgm:t>
    </dgm:pt>
    <dgm:pt modelId="{3636EC5B-EC13-4AAF-9E72-E5CCDBCAD1A4}">
      <dgm:prSet custT="1"/>
      <dgm:spPr/>
      <dgm:t>
        <a:bodyPr/>
        <a:lstStyle/>
        <a:p>
          <a:r>
            <a:rPr lang="en-GB" sz="2000" b="0" dirty="0"/>
            <a:t>Persistent worries about specific things, or anything and everything</a:t>
          </a:r>
        </a:p>
      </dgm:t>
    </dgm:pt>
    <dgm:pt modelId="{55F2FD61-4FCC-4C88-A844-3B17C40BB4B3}" type="parTrans" cxnId="{BC96FAD7-A49A-470E-949B-9C3C36E5CF5C}">
      <dgm:prSet/>
      <dgm:spPr/>
      <dgm:t>
        <a:bodyPr/>
        <a:lstStyle/>
        <a:p>
          <a:endParaRPr lang="en-GB"/>
        </a:p>
      </dgm:t>
    </dgm:pt>
    <dgm:pt modelId="{64FDB337-AEFB-437B-993E-5924E198AA8A}" type="sibTrans" cxnId="{BC96FAD7-A49A-470E-949B-9C3C36E5CF5C}">
      <dgm:prSet/>
      <dgm:spPr/>
      <dgm:t>
        <a:bodyPr/>
        <a:lstStyle/>
        <a:p>
          <a:endParaRPr lang="en-GB"/>
        </a:p>
      </dgm:t>
    </dgm:pt>
    <dgm:pt modelId="{0EE5836B-37B8-48DF-A0AD-6117748BA7F9}">
      <dgm:prSet custT="1"/>
      <dgm:spPr/>
      <dgm:t>
        <a:bodyPr/>
        <a:lstStyle/>
        <a:p>
          <a:r>
            <a:rPr lang="en-GB" sz="2000" b="0" dirty="0"/>
            <a:t>Persistent reluctance or refusal to go to school.</a:t>
          </a:r>
        </a:p>
      </dgm:t>
    </dgm:pt>
    <dgm:pt modelId="{4E3248EB-1E50-4744-A418-D0FB0D999704}" type="parTrans" cxnId="{49775DF7-86C4-4E7B-8C0E-F796FC630378}">
      <dgm:prSet/>
      <dgm:spPr/>
      <dgm:t>
        <a:bodyPr/>
        <a:lstStyle/>
        <a:p>
          <a:endParaRPr lang="en-GB"/>
        </a:p>
      </dgm:t>
    </dgm:pt>
    <dgm:pt modelId="{BAC2E87A-2B4A-4AFB-B6B3-072AD4924B4A}" type="sibTrans" cxnId="{49775DF7-86C4-4E7B-8C0E-F796FC630378}">
      <dgm:prSet/>
      <dgm:spPr/>
      <dgm:t>
        <a:bodyPr/>
        <a:lstStyle/>
        <a:p>
          <a:endParaRPr lang="en-GB"/>
        </a:p>
      </dgm:t>
    </dgm:pt>
    <dgm:pt modelId="{14278892-C3B7-4A4B-A835-36ABD2DA93C5}">
      <dgm:prSet custT="1"/>
      <dgm:spPr/>
      <dgm:t>
        <a:bodyPr/>
        <a:lstStyle/>
        <a:p>
          <a:pPr marL="0" lvl="0" indent="0" algn="ctr" defTabSz="889000">
            <a:lnSpc>
              <a:spcPct val="90000"/>
            </a:lnSpc>
            <a:spcBef>
              <a:spcPct val="0"/>
            </a:spcBef>
            <a:spcAft>
              <a:spcPct val="35000"/>
            </a:spcAft>
            <a:buNone/>
          </a:pPr>
          <a:r>
            <a:rPr lang="en-GB" sz="1600" b="0" kern="1200" dirty="0">
              <a:solidFill>
                <a:prstClr val="black"/>
              </a:solidFill>
              <a:latin typeface="Century Gothic"/>
              <a:ea typeface="+mn-ea"/>
              <a:cs typeface="+mn-cs"/>
            </a:rPr>
            <a:t>Catastrophising</a:t>
          </a:r>
        </a:p>
      </dgm:t>
    </dgm:pt>
    <dgm:pt modelId="{E29AD8D5-6164-4246-AE03-9C78C4AF7ABE}" type="parTrans" cxnId="{150D7623-31A7-4728-ABB6-E728D68A3796}">
      <dgm:prSet/>
      <dgm:spPr/>
      <dgm:t>
        <a:bodyPr/>
        <a:lstStyle/>
        <a:p>
          <a:endParaRPr lang="en-GB"/>
        </a:p>
      </dgm:t>
    </dgm:pt>
    <dgm:pt modelId="{7B368F73-7D2F-4E78-AF48-40834FD938AE}" type="sibTrans" cxnId="{150D7623-31A7-4728-ABB6-E728D68A3796}">
      <dgm:prSet/>
      <dgm:spPr/>
      <dgm:t>
        <a:bodyPr/>
        <a:lstStyle/>
        <a:p>
          <a:endParaRPr lang="en-GB"/>
        </a:p>
      </dgm:t>
    </dgm:pt>
    <dgm:pt modelId="{FC9BDA3C-794B-43CA-8ACB-42D13D7F6878}">
      <dgm:prSet custT="1"/>
      <dgm:spPr/>
      <dgm:t>
        <a:bodyPr/>
        <a:lstStyle/>
        <a:p>
          <a:r>
            <a:rPr lang="en-GB" sz="2000" b="0" kern="1200" dirty="0">
              <a:solidFill>
                <a:prstClr val="black"/>
              </a:solidFill>
              <a:latin typeface="Century Gothic"/>
              <a:ea typeface="+mn-ea"/>
              <a:cs typeface="+mn-cs"/>
            </a:rPr>
            <a:t>Difficulties sleeping</a:t>
          </a:r>
        </a:p>
      </dgm:t>
    </dgm:pt>
    <dgm:pt modelId="{84FA6C52-14F7-4D0B-B5F8-2B4B1DE53F48}" type="parTrans" cxnId="{713ED8EC-2D3F-4C59-9F72-7B05A867D213}">
      <dgm:prSet/>
      <dgm:spPr/>
      <dgm:t>
        <a:bodyPr/>
        <a:lstStyle/>
        <a:p>
          <a:endParaRPr lang="en-GB"/>
        </a:p>
      </dgm:t>
    </dgm:pt>
    <dgm:pt modelId="{D5F67A50-8836-4B8B-BFE7-C8997797F357}" type="sibTrans" cxnId="{713ED8EC-2D3F-4C59-9F72-7B05A867D213}">
      <dgm:prSet/>
      <dgm:spPr/>
      <dgm:t>
        <a:bodyPr/>
        <a:lstStyle/>
        <a:p>
          <a:endParaRPr lang="en-GB"/>
        </a:p>
      </dgm:t>
    </dgm:pt>
    <dgm:pt modelId="{AB427B6D-94E1-48D5-BB22-9375E802BAD1}" type="pres">
      <dgm:prSet presAssocID="{FE94AADC-712A-4A27-A881-501B73436543}" presName="Name0" presStyleCnt="0">
        <dgm:presLayoutVars>
          <dgm:dir/>
          <dgm:resizeHandles val="exact"/>
        </dgm:presLayoutVars>
      </dgm:prSet>
      <dgm:spPr/>
    </dgm:pt>
    <dgm:pt modelId="{9024E9B6-BE9C-4344-8CB9-DEF6EE538BC5}" type="pres">
      <dgm:prSet presAssocID="{AE966C27-8B01-4A2E-8B20-EFC58559BE0D}" presName="Name5" presStyleLbl="vennNode1" presStyleIdx="0" presStyleCnt="5">
        <dgm:presLayoutVars>
          <dgm:bulletEnabled val="1"/>
        </dgm:presLayoutVars>
      </dgm:prSet>
      <dgm:spPr/>
    </dgm:pt>
    <dgm:pt modelId="{F606AEB2-1107-46FA-A329-BB30A5F6473A}" type="pres">
      <dgm:prSet presAssocID="{2DBE950A-1640-4495-8B50-726A7FF4B523}" presName="space" presStyleCnt="0"/>
      <dgm:spPr/>
    </dgm:pt>
    <dgm:pt modelId="{2374ECA4-AE6A-40F2-AED7-8003B1753423}" type="pres">
      <dgm:prSet presAssocID="{3636EC5B-EC13-4AAF-9E72-E5CCDBCAD1A4}" presName="Name5" presStyleLbl="vennNode1" presStyleIdx="1" presStyleCnt="5">
        <dgm:presLayoutVars>
          <dgm:bulletEnabled val="1"/>
        </dgm:presLayoutVars>
      </dgm:prSet>
      <dgm:spPr/>
    </dgm:pt>
    <dgm:pt modelId="{FAC89887-CB31-41EB-9226-E55911B37ACE}" type="pres">
      <dgm:prSet presAssocID="{64FDB337-AEFB-437B-993E-5924E198AA8A}" presName="space" presStyleCnt="0"/>
      <dgm:spPr/>
    </dgm:pt>
    <dgm:pt modelId="{6937F176-EB00-4364-85E0-5AAD03B3A34D}" type="pres">
      <dgm:prSet presAssocID="{0EE5836B-37B8-48DF-A0AD-6117748BA7F9}" presName="Name5" presStyleLbl="vennNode1" presStyleIdx="2" presStyleCnt="5">
        <dgm:presLayoutVars>
          <dgm:bulletEnabled val="1"/>
        </dgm:presLayoutVars>
      </dgm:prSet>
      <dgm:spPr/>
    </dgm:pt>
    <dgm:pt modelId="{070190A9-6B53-4324-8A09-9092D65F053C}" type="pres">
      <dgm:prSet presAssocID="{BAC2E87A-2B4A-4AFB-B6B3-072AD4924B4A}" presName="space" presStyleCnt="0"/>
      <dgm:spPr/>
    </dgm:pt>
    <dgm:pt modelId="{FE73ED34-8058-4B4B-8E03-33369E35FBCD}" type="pres">
      <dgm:prSet presAssocID="{FC9BDA3C-794B-43CA-8ACB-42D13D7F6878}" presName="Name5" presStyleLbl="vennNode1" presStyleIdx="3" presStyleCnt="5">
        <dgm:presLayoutVars>
          <dgm:bulletEnabled val="1"/>
        </dgm:presLayoutVars>
      </dgm:prSet>
      <dgm:spPr/>
    </dgm:pt>
    <dgm:pt modelId="{2C7E5F34-D2F2-4CA1-95E9-BD831E3DDFE2}" type="pres">
      <dgm:prSet presAssocID="{D5F67A50-8836-4B8B-BFE7-C8997797F357}" presName="space" presStyleCnt="0"/>
      <dgm:spPr/>
    </dgm:pt>
    <dgm:pt modelId="{3B6906AF-2C27-46BB-B9E8-F877084C38B6}" type="pres">
      <dgm:prSet presAssocID="{14278892-C3B7-4A4B-A835-36ABD2DA93C5}" presName="Name5" presStyleLbl="vennNode1" presStyleIdx="4" presStyleCnt="5">
        <dgm:presLayoutVars>
          <dgm:bulletEnabled val="1"/>
        </dgm:presLayoutVars>
      </dgm:prSet>
      <dgm:spPr/>
    </dgm:pt>
  </dgm:ptLst>
  <dgm:cxnLst>
    <dgm:cxn modelId="{623EFF0E-4D95-4CCB-9601-609FFE08E9BF}" type="presOf" srcId="{AE966C27-8B01-4A2E-8B20-EFC58559BE0D}" destId="{9024E9B6-BE9C-4344-8CB9-DEF6EE538BC5}" srcOrd="0" destOrd="0" presId="urn:microsoft.com/office/officeart/2005/8/layout/venn3"/>
    <dgm:cxn modelId="{150D7623-31A7-4728-ABB6-E728D68A3796}" srcId="{FE94AADC-712A-4A27-A881-501B73436543}" destId="{14278892-C3B7-4A4B-A835-36ABD2DA93C5}" srcOrd="4" destOrd="0" parTransId="{E29AD8D5-6164-4246-AE03-9C78C4AF7ABE}" sibTransId="{7B368F73-7D2F-4E78-AF48-40834FD938AE}"/>
    <dgm:cxn modelId="{1F65D850-8603-46DA-84A0-C62BB77A66C0}" type="presOf" srcId="{14278892-C3B7-4A4B-A835-36ABD2DA93C5}" destId="{3B6906AF-2C27-46BB-B9E8-F877084C38B6}" srcOrd="0" destOrd="0" presId="urn:microsoft.com/office/officeart/2005/8/layout/venn3"/>
    <dgm:cxn modelId="{32B23AAE-025C-4F9C-AD9A-00BDE056E093}" srcId="{FE94AADC-712A-4A27-A881-501B73436543}" destId="{AE966C27-8B01-4A2E-8B20-EFC58559BE0D}" srcOrd="0" destOrd="0" parTransId="{21EBDB51-C7E6-4F31-9B63-6AF1AD38192B}" sibTransId="{2DBE950A-1640-4495-8B50-726A7FF4B523}"/>
    <dgm:cxn modelId="{BC96FAD7-A49A-470E-949B-9C3C36E5CF5C}" srcId="{FE94AADC-712A-4A27-A881-501B73436543}" destId="{3636EC5B-EC13-4AAF-9E72-E5CCDBCAD1A4}" srcOrd="1" destOrd="0" parTransId="{55F2FD61-4FCC-4C88-A844-3B17C40BB4B3}" sibTransId="{64FDB337-AEFB-437B-993E-5924E198AA8A}"/>
    <dgm:cxn modelId="{B56BFBDE-1B46-4FE8-A60B-BCE2EAC62195}" type="presOf" srcId="{3636EC5B-EC13-4AAF-9E72-E5CCDBCAD1A4}" destId="{2374ECA4-AE6A-40F2-AED7-8003B1753423}" srcOrd="0" destOrd="0" presId="urn:microsoft.com/office/officeart/2005/8/layout/venn3"/>
    <dgm:cxn modelId="{059BA7DF-BB49-47E9-9BBE-054FF9F33A72}" type="presOf" srcId="{FC9BDA3C-794B-43CA-8ACB-42D13D7F6878}" destId="{FE73ED34-8058-4B4B-8E03-33369E35FBCD}" srcOrd="0" destOrd="0" presId="urn:microsoft.com/office/officeart/2005/8/layout/venn3"/>
    <dgm:cxn modelId="{97D96FE2-74A6-4FB5-ADBE-DFE023918E13}" type="presOf" srcId="{FE94AADC-712A-4A27-A881-501B73436543}" destId="{AB427B6D-94E1-48D5-BB22-9375E802BAD1}" srcOrd="0" destOrd="0" presId="urn:microsoft.com/office/officeart/2005/8/layout/venn3"/>
    <dgm:cxn modelId="{713ED8EC-2D3F-4C59-9F72-7B05A867D213}" srcId="{FE94AADC-712A-4A27-A881-501B73436543}" destId="{FC9BDA3C-794B-43CA-8ACB-42D13D7F6878}" srcOrd="3" destOrd="0" parTransId="{84FA6C52-14F7-4D0B-B5F8-2B4B1DE53F48}" sibTransId="{D5F67A50-8836-4B8B-BFE7-C8997797F357}"/>
    <dgm:cxn modelId="{6D7431F4-D453-4133-BE8A-989DB88CDAB7}" type="presOf" srcId="{0EE5836B-37B8-48DF-A0AD-6117748BA7F9}" destId="{6937F176-EB00-4364-85E0-5AAD03B3A34D}" srcOrd="0" destOrd="0" presId="urn:microsoft.com/office/officeart/2005/8/layout/venn3"/>
    <dgm:cxn modelId="{49775DF7-86C4-4E7B-8C0E-F796FC630378}" srcId="{FE94AADC-712A-4A27-A881-501B73436543}" destId="{0EE5836B-37B8-48DF-A0AD-6117748BA7F9}" srcOrd="2" destOrd="0" parTransId="{4E3248EB-1E50-4744-A418-D0FB0D999704}" sibTransId="{BAC2E87A-2B4A-4AFB-B6B3-072AD4924B4A}"/>
    <dgm:cxn modelId="{D5776042-7D4C-4F2A-A5F8-6DF04BBF3FF0}" type="presParOf" srcId="{AB427B6D-94E1-48D5-BB22-9375E802BAD1}" destId="{9024E9B6-BE9C-4344-8CB9-DEF6EE538BC5}" srcOrd="0" destOrd="0" presId="urn:microsoft.com/office/officeart/2005/8/layout/venn3"/>
    <dgm:cxn modelId="{4DC2D450-39B7-4F0D-A8C4-005C726E6D55}" type="presParOf" srcId="{AB427B6D-94E1-48D5-BB22-9375E802BAD1}" destId="{F606AEB2-1107-46FA-A329-BB30A5F6473A}" srcOrd="1" destOrd="0" presId="urn:microsoft.com/office/officeart/2005/8/layout/venn3"/>
    <dgm:cxn modelId="{E163DB33-C81E-4D3F-AD3D-710A8847DA34}" type="presParOf" srcId="{AB427B6D-94E1-48D5-BB22-9375E802BAD1}" destId="{2374ECA4-AE6A-40F2-AED7-8003B1753423}" srcOrd="2" destOrd="0" presId="urn:microsoft.com/office/officeart/2005/8/layout/venn3"/>
    <dgm:cxn modelId="{6B1D2B91-D3EE-4A00-AB00-575E63F28D2F}" type="presParOf" srcId="{AB427B6D-94E1-48D5-BB22-9375E802BAD1}" destId="{FAC89887-CB31-41EB-9226-E55911B37ACE}" srcOrd="3" destOrd="0" presId="urn:microsoft.com/office/officeart/2005/8/layout/venn3"/>
    <dgm:cxn modelId="{A97103ED-A52D-42D9-929F-979ABA9E1FFF}" type="presParOf" srcId="{AB427B6D-94E1-48D5-BB22-9375E802BAD1}" destId="{6937F176-EB00-4364-85E0-5AAD03B3A34D}" srcOrd="4" destOrd="0" presId="urn:microsoft.com/office/officeart/2005/8/layout/venn3"/>
    <dgm:cxn modelId="{6624B58E-481E-491C-A4B5-F3FD099BD07B}" type="presParOf" srcId="{AB427B6D-94E1-48D5-BB22-9375E802BAD1}" destId="{070190A9-6B53-4324-8A09-9092D65F053C}" srcOrd="5" destOrd="0" presId="urn:microsoft.com/office/officeart/2005/8/layout/venn3"/>
    <dgm:cxn modelId="{17EF08DC-9F24-4191-9804-021AD7C4BF68}" type="presParOf" srcId="{AB427B6D-94E1-48D5-BB22-9375E802BAD1}" destId="{FE73ED34-8058-4B4B-8E03-33369E35FBCD}" srcOrd="6" destOrd="0" presId="urn:microsoft.com/office/officeart/2005/8/layout/venn3"/>
    <dgm:cxn modelId="{34226701-2D76-4F9E-A4E5-51F9E5E749A6}" type="presParOf" srcId="{AB427B6D-94E1-48D5-BB22-9375E802BAD1}" destId="{2C7E5F34-D2F2-4CA1-95E9-BD831E3DDFE2}" srcOrd="7" destOrd="0" presId="urn:microsoft.com/office/officeart/2005/8/layout/venn3"/>
    <dgm:cxn modelId="{0524C569-FC24-4427-BBDB-B29BC2F8ABD8}" type="presParOf" srcId="{AB427B6D-94E1-48D5-BB22-9375E802BAD1}" destId="{3B6906AF-2C27-46BB-B9E8-F877084C38B6}" srcOrd="8"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E94AADC-712A-4A27-A881-501B73436543}" type="doc">
      <dgm:prSet loTypeId="urn:microsoft.com/office/officeart/2005/8/layout/venn3" loCatId="relationship" qsTypeId="urn:microsoft.com/office/officeart/2005/8/quickstyle/simple1" qsCatId="simple" csTypeId="urn:microsoft.com/office/officeart/2005/8/colors/colorful1" csCatId="colorful" phldr="1"/>
      <dgm:spPr/>
      <dgm:t>
        <a:bodyPr/>
        <a:lstStyle/>
        <a:p>
          <a:endParaRPr lang="en-GB"/>
        </a:p>
      </dgm:t>
    </dgm:pt>
    <dgm:pt modelId="{AE966C27-8B01-4A2E-8B20-EFC58559BE0D}">
      <dgm:prSet custT="1"/>
      <dgm:spPr/>
      <dgm:t>
        <a:bodyPr/>
        <a:lstStyle/>
        <a:p>
          <a:endParaRPr lang="en-GB" sz="2000" dirty="0"/>
        </a:p>
        <a:p>
          <a:r>
            <a:rPr lang="en-GB" sz="2000" b="0" dirty="0"/>
            <a:t>Frequent complaints such as stomach aches when there is no physical reason</a:t>
          </a:r>
        </a:p>
      </dgm:t>
    </dgm:pt>
    <dgm:pt modelId="{21EBDB51-C7E6-4F31-9B63-6AF1AD38192B}" type="parTrans" cxnId="{32B23AAE-025C-4F9C-AD9A-00BDE056E093}">
      <dgm:prSet/>
      <dgm:spPr/>
      <dgm:t>
        <a:bodyPr/>
        <a:lstStyle/>
        <a:p>
          <a:endParaRPr lang="en-GB"/>
        </a:p>
      </dgm:t>
    </dgm:pt>
    <dgm:pt modelId="{2DBE950A-1640-4495-8B50-726A7FF4B523}" type="sibTrans" cxnId="{32B23AAE-025C-4F9C-AD9A-00BDE056E093}">
      <dgm:prSet/>
      <dgm:spPr/>
      <dgm:t>
        <a:bodyPr/>
        <a:lstStyle/>
        <a:p>
          <a:endParaRPr lang="en-GB"/>
        </a:p>
      </dgm:t>
    </dgm:pt>
    <dgm:pt modelId="{3636EC5B-EC13-4AAF-9E72-E5CCDBCAD1A4}">
      <dgm:prSet custT="1"/>
      <dgm:spPr/>
      <dgm:t>
        <a:bodyPr/>
        <a:lstStyle/>
        <a:p>
          <a:r>
            <a:rPr lang="en-GB" sz="2000" b="0" dirty="0"/>
            <a:t>Excessive crying</a:t>
          </a:r>
        </a:p>
      </dgm:t>
    </dgm:pt>
    <dgm:pt modelId="{55F2FD61-4FCC-4C88-A844-3B17C40BB4B3}" type="parTrans" cxnId="{BC96FAD7-A49A-470E-949B-9C3C36E5CF5C}">
      <dgm:prSet/>
      <dgm:spPr/>
      <dgm:t>
        <a:bodyPr/>
        <a:lstStyle/>
        <a:p>
          <a:endParaRPr lang="en-GB"/>
        </a:p>
      </dgm:t>
    </dgm:pt>
    <dgm:pt modelId="{64FDB337-AEFB-437B-993E-5924E198AA8A}" type="sibTrans" cxnId="{BC96FAD7-A49A-470E-949B-9C3C36E5CF5C}">
      <dgm:prSet/>
      <dgm:spPr/>
      <dgm:t>
        <a:bodyPr/>
        <a:lstStyle/>
        <a:p>
          <a:endParaRPr lang="en-GB"/>
        </a:p>
      </dgm:t>
    </dgm:pt>
    <dgm:pt modelId="{0EE5836B-37B8-48DF-A0AD-6117748BA7F9}">
      <dgm:prSet custT="1"/>
      <dgm:spPr/>
      <dgm:t>
        <a:bodyPr/>
        <a:lstStyle/>
        <a:p>
          <a:r>
            <a:rPr lang="en-GB" sz="1800" b="0" dirty="0"/>
            <a:t>Reluctance to try new things or do things independently</a:t>
          </a:r>
        </a:p>
      </dgm:t>
    </dgm:pt>
    <dgm:pt modelId="{4E3248EB-1E50-4744-A418-D0FB0D999704}" type="parTrans" cxnId="{49775DF7-86C4-4E7B-8C0E-F796FC630378}">
      <dgm:prSet/>
      <dgm:spPr/>
      <dgm:t>
        <a:bodyPr/>
        <a:lstStyle/>
        <a:p>
          <a:endParaRPr lang="en-GB"/>
        </a:p>
      </dgm:t>
    </dgm:pt>
    <dgm:pt modelId="{BAC2E87A-2B4A-4AFB-B6B3-072AD4924B4A}" type="sibTrans" cxnId="{49775DF7-86C4-4E7B-8C0E-F796FC630378}">
      <dgm:prSet/>
      <dgm:spPr/>
      <dgm:t>
        <a:bodyPr/>
        <a:lstStyle/>
        <a:p>
          <a:endParaRPr lang="en-GB"/>
        </a:p>
      </dgm:t>
    </dgm:pt>
    <dgm:pt modelId="{14278892-C3B7-4A4B-A835-36ABD2DA93C5}">
      <dgm:prSet custT="1"/>
      <dgm:spPr/>
      <dgm:t>
        <a:bodyPr/>
        <a:lstStyle/>
        <a:p>
          <a:r>
            <a:rPr lang="en-GB" sz="2000" b="0" dirty="0"/>
            <a:t>Becoming easily frustrated or angry</a:t>
          </a:r>
        </a:p>
      </dgm:t>
    </dgm:pt>
    <dgm:pt modelId="{E29AD8D5-6164-4246-AE03-9C78C4AF7ABE}" type="parTrans" cxnId="{150D7623-31A7-4728-ABB6-E728D68A3796}">
      <dgm:prSet/>
      <dgm:spPr/>
      <dgm:t>
        <a:bodyPr/>
        <a:lstStyle/>
        <a:p>
          <a:endParaRPr lang="en-GB"/>
        </a:p>
      </dgm:t>
    </dgm:pt>
    <dgm:pt modelId="{7B368F73-7D2F-4E78-AF48-40834FD938AE}" type="sibTrans" cxnId="{150D7623-31A7-4728-ABB6-E728D68A3796}">
      <dgm:prSet/>
      <dgm:spPr/>
      <dgm:t>
        <a:bodyPr/>
        <a:lstStyle/>
        <a:p>
          <a:endParaRPr lang="en-GB"/>
        </a:p>
      </dgm:t>
    </dgm:pt>
    <dgm:pt modelId="{E2B166B1-0B2B-4A03-83A2-9D0EFE319550}">
      <dgm:prSet custT="1"/>
      <dgm:spPr/>
      <dgm:t>
        <a:bodyPr/>
        <a:lstStyle/>
        <a:p>
          <a:r>
            <a:rPr lang="en-GB" sz="2000" b="0" kern="1200" dirty="0">
              <a:solidFill>
                <a:prstClr val="black"/>
              </a:solidFill>
              <a:latin typeface="Century Gothic"/>
              <a:ea typeface="+mn-ea"/>
              <a:cs typeface="+mn-cs"/>
            </a:rPr>
            <a:t>Avoiding doing things they used to enjoy</a:t>
          </a:r>
        </a:p>
      </dgm:t>
    </dgm:pt>
    <dgm:pt modelId="{DCA4F582-B9D7-4035-A0D9-3D202E39BB96}" type="parTrans" cxnId="{C2C1138C-AE55-4D6B-B480-946DB88E8560}">
      <dgm:prSet/>
      <dgm:spPr/>
      <dgm:t>
        <a:bodyPr/>
        <a:lstStyle/>
        <a:p>
          <a:endParaRPr lang="en-GB"/>
        </a:p>
      </dgm:t>
    </dgm:pt>
    <dgm:pt modelId="{839FB05B-3C18-4714-A857-56BF5D09FCA4}" type="sibTrans" cxnId="{C2C1138C-AE55-4D6B-B480-946DB88E8560}">
      <dgm:prSet/>
      <dgm:spPr/>
      <dgm:t>
        <a:bodyPr/>
        <a:lstStyle/>
        <a:p>
          <a:endParaRPr lang="en-GB"/>
        </a:p>
      </dgm:t>
    </dgm:pt>
    <dgm:pt modelId="{AB427B6D-94E1-48D5-BB22-9375E802BAD1}" type="pres">
      <dgm:prSet presAssocID="{FE94AADC-712A-4A27-A881-501B73436543}" presName="Name0" presStyleCnt="0">
        <dgm:presLayoutVars>
          <dgm:dir/>
          <dgm:resizeHandles val="exact"/>
        </dgm:presLayoutVars>
      </dgm:prSet>
      <dgm:spPr/>
    </dgm:pt>
    <dgm:pt modelId="{9024E9B6-BE9C-4344-8CB9-DEF6EE538BC5}" type="pres">
      <dgm:prSet presAssocID="{AE966C27-8B01-4A2E-8B20-EFC58559BE0D}" presName="Name5" presStyleLbl="vennNode1" presStyleIdx="0" presStyleCnt="5">
        <dgm:presLayoutVars>
          <dgm:bulletEnabled val="1"/>
        </dgm:presLayoutVars>
      </dgm:prSet>
      <dgm:spPr/>
    </dgm:pt>
    <dgm:pt modelId="{F606AEB2-1107-46FA-A329-BB30A5F6473A}" type="pres">
      <dgm:prSet presAssocID="{2DBE950A-1640-4495-8B50-726A7FF4B523}" presName="space" presStyleCnt="0"/>
      <dgm:spPr/>
    </dgm:pt>
    <dgm:pt modelId="{2374ECA4-AE6A-40F2-AED7-8003B1753423}" type="pres">
      <dgm:prSet presAssocID="{3636EC5B-EC13-4AAF-9E72-E5CCDBCAD1A4}" presName="Name5" presStyleLbl="vennNode1" presStyleIdx="1" presStyleCnt="5">
        <dgm:presLayoutVars>
          <dgm:bulletEnabled val="1"/>
        </dgm:presLayoutVars>
      </dgm:prSet>
      <dgm:spPr/>
    </dgm:pt>
    <dgm:pt modelId="{FAC89887-CB31-41EB-9226-E55911B37ACE}" type="pres">
      <dgm:prSet presAssocID="{64FDB337-AEFB-437B-993E-5924E198AA8A}" presName="space" presStyleCnt="0"/>
      <dgm:spPr/>
    </dgm:pt>
    <dgm:pt modelId="{6937F176-EB00-4364-85E0-5AAD03B3A34D}" type="pres">
      <dgm:prSet presAssocID="{0EE5836B-37B8-48DF-A0AD-6117748BA7F9}" presName="Name5" presStyleLbl="vennNode1" presStyleIdx="2" presStyleCnt="5">
        <dgm:presLayoutVars>
          <dgm:bulletEnabled val="1"/>
        </dgm:presLayoutVars>
      </dgm:prSet>
      <dgm:spPr/>
    </dgm:pt>
    <dgm:pt modelId="{070190A9-6B53-4324-8A09-9092D65F053C}" type="pres">
      <dgm:prSet presAssocID="{BAC2E87A-2B4A-4AFB-B6B3-072AD4924B4A}" presName="space" presStyleCnt="0"/>
      <dgm:spPr/>
    </dgm:pt>
    <dgm:pt modelId="{3B6906AF-2C27-46BB-B9E8-F877084C38B6}" type="pres">
      <dgm:prSet presAssocID="{14278892-C3B7-4A4B-A835-36ABD2DA93C5}" presName="Name5" presStyleLbl="vennNode1" presStyleIdx="3" presStyleCnt="5">
        <dgm:presLayoutVars>
          <dgm:bulletEnabled val="1"/>
        </dgm:presLayoutVars>
      </dgm:prSet>
      <dgm:spPr/>
    </dgm:pt>
    <dgm:pt modelId="{1A435DF3-D8D7-466A-90CF-3C6879660A94}" type="pres">
      <dgm:prSet presAssocID="{7B368F73-7D2F-4E78-AF48-40834FD938AE}" presName="space" presStyleCnt="0"/>
      <dgm:spPr/>
    </dgm:pt>
    <dgm:pt modelId="{43D25D01-7475-486D-B588-CAF248781620}" type="pres">
      <dgm:prSet presAssocID="{E2B166B1-0B2B-4A03-83A2-9D0EFE319550}" presName="Name5" presStyleLbl="vennNode1" presStyleIdx="4" presStyleCnt="5">
        <dgm:presLayoutVars>
          <dgm:bulletEnabled val="1"/>
        </dgm:presLayoutVars>
      </dgm:prSet>
      <dgm:spPr/>
    </dgm:pt>
  </dgm:ptLst>
  <dgm:cxnLst>
    <dgm:cxn modelId="{623EFF0E-4D95-4CCB-9601-609FFE08E9BF}" type="presOf" srcId="{AE966C27-8B01-4A2E-8B20-EFC58559BE0D}" destId="{9024E9B6-BE9C-4344-8CB9-DEF6EE538BC5}" srcOrd="0" destOrd="0" presId="urn:microsoft.com/office/officeart/2005/8/layout/venn3"/>
    <dgm:cxn modelId="{150D7623-31A7-4728-ABB6-E728D68A3796}" srcId="{FE94AADC-712A-4A27-A881-501B73436543}" destId="{14278892-C3B7-4A4B-A835-36ABD2DA93C5}" srcOrd="3" destOrd="0" parTransId="{E29AD8D5-6164-4246-AE03-9C78C4AF7ABE}" sibTransId="{7B368F73-7D2F-4E78-AF48-40834FD938AE}"/>
    <dgm:cxn modelId="{1F65D850-8603-46DA-84A0-C62BB77A66C0}" type="presOf" srcId="{14278892-C3B7-4A4B-A835-36ABD2DA93C5}" destId="{3B6906AF-2C27-46BB-B9E8-F877084C38B6}" srcOrd="0" destOrd="0" presId="urn:microsoft.com/office/officeart/2005/8/layout/venn3"/>
    <dgm:cxn modelId="{C2C1138C-AE55-4D6B-B480-946DB88E8560}" srcId="{FE94AADC-712A-4A27-A881-501B73436543}" destId="{E2B166B1-0B2B-4A03-83A2-9D0EFE319550}" srcOrd="4" destOrd="0" parTransId="{DCA4F582-B9D7-4035-A0D9-3D202E39BB96}" sibTransId="{839FB05B-3C18-4714-A857-56BF5D09FCA4}"/>
    <dgm:cxn modelId="{3102F49D-26A7-4EAE-8139-E4B4526498B1}" type="presOf" srcId="{E2B166B1-0B2B-4A03-83A2-9D0EFE319550}" destId="{43D25D01-7475-486D-B588-CAF248781620}" srcOrd="0" destOrd="0" presId="urn:microsoft.com/office/officeart/2005/8/layout/venn3"/>
    <dgm:cxn modelId="{32B23AAE-025C-4F9C-AD9A-00BDE056E093}" srcId="{FE94AADC-712A-4A27-A881-501B73436543}" destId="{AE966C27-8B01-4A2E-8B20-EFC58559BE0D}" srcOrd="0" destOrd="0" parTransId="{21EBDB51-C7E6-4F31-9B63-6AF1AD38192B}" sibTransId="{2DBE950A-1640-4495-8B50-726A7FF4B523}"/>
    <dgm:cxn modelId="{BC96FAD7-A49A-470E-949B-9C3C36E5CF5C}" srcId="{FE94AADC-712A-4A27-A881-501B73436543}" destId="{3636EC5B-EC13-4AAF-9E72-E5CCDBCAD1A4}" srcOrd="1" destOrd="0" parTransId="{55F2FD61-4FCC-4C88-A844-3B17C40BB4B3}" sibTransId="{64FDB337-AEFB-437B-993E-5924E198AA8A}"/>
    <dgm:cxn modelId="{B56BFBDE-1B46-4FE8-A60B-BCE2EAC62195}" type="presOf" srcId="{3636EC5B-EC13-4AAF-9E72-E5CCDBCAD1A4}" destId="{2374ECA4-AE6A-40F2-AED7-8003B1753423}" srcOrd="0" destOrd="0" presId="urn:microsoft.com/office/officeart/2005/8/layout/venn3"/>
    <dgm:cxn modelId="{97D96FE2-74A6-4FB5-ADBE-DFE023918E13}" type="presOf" srcId="{FE94AADC-712A-4A27-A881-501B73436543}" destId="{AB427B6D-94E1-48D5-BB22-9375E802BAD1}" srcOrd="0" destOrd="0" presId="urn:microsoft.com/office/officeart/2005/8/layout/venn3"/>
    <dgm:cxn modelId="{6D7431F4-D453-4133-BE8A-989DB88CDAB7}" type="presOf" srcId="{0EE5836B-37B8-48DF-A0AD-6117748BA7F9}" destId="{6937F176-EB00-4364-85E0-5AAD03B3A34D}" srcOrd="0" destOrd="0" presId="urn:microsoft.com/office/officeart/2005/8/layout/venn3"/>
    <dgm:cxn modelId="{49775DF7-86C4-4E7B-8C0E-F796FC630378}" srcId="{FE94AADC-712A-4A27-A881-501B73436543}" destId="{0EE5836B-37B8-48DF-A0AD-6117748BA7F9}" srcOrd="2" destOrd="0" parTransId="{4E3248EB-1E50-4744-A418-D0FB0D999704}" sibTransId="{BAC2E87A-2B4A-4AFB-B6B3-072AD4924B4A}"/>
    <dgm:cxn modelId="{D5776042-7D4C-4F2A-A5F8-6DF04BBF3FF0}" type="presParOf" srcId="{AB427B6D-94E1-48D5-BB22-9375E802BAD1}" destId="{9024E9B6-BE9C-4344-8CB9-DEF6EE538BC5}" srcOrd="0" destOrd="0" presId="urn:microsoft.com/office/officeart/2005/8/layout/venn3"/>
    <dgm:cxn modelId="{4DC2D450-39B7-4F0D-A8C4-005C726E6D55}" type="presParOf" srcId="{AB427B6D-94E1-48D5-BB22-9375E802BAD1}" destId="{F606AEB2-1107-46FA-A329-BB30A5F6473A}" srcOrd="1" destOrd="0" presId="urn:microsoft.com/office/officeart/2005/8/layout/venn3"/>
    <dgm:cxn modelId="{E163DB33-C81E-4D3F-AD3D-710A8847DA34}" type="presParOf" srcId="{AB427B6D-94E1-48D5-BB22-9375E802BAD1}" destId="{2374ECA4-AE6A-40F2-AED7-8003B1753423}" srcOrd="2" destOrd="0" presId="urn:microsoft.com/office/officeart/2005/8/layout/venn3"/>
    <dgm:cxn modelId="{6B1D2B91-D3EE-4A00-AB00-575E63F28D2F}" type="presParOf" srcId="{AB427B6D-94E1-48D5-BB22-9375E802BAD1}" destId="{FAC89887-CB31-41EB-9226-E55911B37ACE}" srcOrd="3" destOrd="0" presId="urn:microsoft.com/office/officeart/2005/8/layout/venn3"/>
    <dgm:cxn modelId="{A97103ED-A52D-42D9-929F-979ABA9E1FFF}" type="presParOf" srcId="{AB427B6D-94E1-48D5-BB22-9375E802BAD1}" destId="{6937F176-EB00-4364-85E0-5AAD03B3A34D}" srcOrd="4" destOrd="0" presId="urn:microsoft.com/office/officeart/2005/8/layout/venn3"/>
    <dgm:cxn modelId="{6624B58E-481E-491C-A4B5-F3FD099BD07B}" type="presParOf" srcId="{AB427B6D-94E1-48D5-BB22-9375E802BAD1}" destId="{070190A9-6B53-4324-8A09-9092D65F053C}" srcOrd="5" destOrd="0" presId="urn:microsoft.com/office/officeart/2005/8/layout/venn3"/>
    <dgm:cxn modelId="{0524C569-FC24-4427-BBDB-B29BC2F8ABD8}" type="presParOf" srcId="{AB427B6D-94E1-48D5-BB22-9375E802BAD1}" destId="{3B6906AF-2C27-46BB-B9E8-F877084C38B6}" srcOrd="6" destOrd="0" presId="urn:microsoft.com/office/officeart/2005/8/layout/venn3"/>
    <dgm:cxn modelId="{C0A616E5-3D7E-4C0E-AA5A-83DAB1370921}" type="presParOf" srcId="{AB427B6D-94E1-48D5-BB22-9375E802BAD1}" destId="{1A435DF3-D8D7-466A-90CF-3C6879660A94}" srcOrd="7" destOrd="0" presId="urn:microsoft.com/office/officeart/2005/8/layout/venn3"/>
    <dgm:cxn modelId="{2A04BD0D-5140-4B4D-8488-0F3B6C21C2C7}" type="presParOf" srcId="{AB427B6D-94E1-48D5-BB22-9375E802BAD1}" destId="{43D25D01-7475-486D-B588-CAF248781620}" srcOrd="8"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E94AADC-712A-4A27-A881-501B73436543}" type="doc">
      <dgm:prSet loTypeId="urn:microsoft.com/office/officeart/2005/8/layout/venn3" loCatId="relationship" qsTypeId="urn:microsoft.com/office/officeart/2005/8/quickstyle/simple1" qsCatId="simple" csTypeId="urn:microsoft.com/office/officeart/2005/8/colors/colorful1" csCatId="colorful" phldr="1"/>
      <dgm:spPr/>
      <dgm:t>
        <a:bodyPr/>
        <a:lstStyle/>
        <a:p>
          <a:endParaRPr lang="en-GB"/>
        </a:p>
      </dgm:t>
    </dgm:pt>
    <dgm:pt modelId="{AE966C27-8B01-4A2E-8B20-EFC58559BE0D}">
      <dgm:prSet custT="1"/>
      <dgm:spPr/>
      <dgm:t>
        <a:bodyPr/>
        <a:lstStyle/>
        <a:p>
          <a:r>
            <a:rPr lang="en-GB" sz="2000" dirty="0"/>
            <a:t>Frequent tantrums</a:t>
          </a:r>
        </a:p>
      </dgm:t>
    </dgm:pt>
    <dgm:pt modelId="{21EBDB51-C7E6-4F31-9B63-6AF1AD38192B}" type="parTrans" cxnId="{32B23AAE-025C-4F9C-AD9A-00BDE056E093}">
      <dgm:prSet/>
      <dgm:spPr/>
      <dgm:t>
        <a:bodyPr/>
        <a:lstStyle/>
        <a:p>
          <a:endParaRPr lang="en-GB"/>
        </a:p>
      </dgm:t>
    </dgm:pt>
    <dgm:pt modelId="{2DBE950A-1640-4495-8B50-726A7FF4B523}" type="sibTrans" cxnId="{32B23AAE-025C-4F9C-AD9A-00BDE056E093}">
      <dgm:prSet/>
      <dgm:spPr/>
      <dgm:t>
        <a:bodyPr/>
        <a:lstStyle/>
        <a:p>
          <a:endParaRPr lang="en-GB"/>
        </a:p>
      </dgm:t>
    </dgm:pt>
    <dgm:pt modelId="{3636EC5B-EC13-4AAF-9E72-E5CCDBCAD1A4}">
      <dgm:prSet custT="1"/>
      <dgm:spPr/>
      <dgm:t>
        <a:bodyPr/>
        <a:lstStyle/>
        <a:p>
          <a:r>
            <a:rPr lang="en-GB" sz="2000" b="0" dirty="0"/>
            <a:t>Refusal to do anything that is asked</a:t>
          </a:r>
        </a:p>
      </dgm:t>
    </dgm:pt>
    <dgm:pt modelId="{55F2FD61-4FCC-4C88-A844-3B17C40BB4B3}" type="parTrans" cxnId="{BC96FAD7-A49A-470E-949B-9C3C36E5CF5C}">
      <dgm:prSet/>
      <dgm:spPr/>
      <dgm:t>
        <a:bodyPr/>
        <a:lstStyle/>
        <a:p>
          <a:endParaRPr lang="en-GB"/>
        </a:p>
      </dgm:t>
    </dgm:pt>
    <dgm:pt modelId="{64FDB337-AEFB-437B-993E-5924E198AA8A}" type="sibTrans" cxnId="{BC96FAD7-A49A-470E-949B-9C3C36E5CF5C}">
      <dgm:prSet/>
      <dgm:spPr/>
      <dgm:t>
        <a:bodyPr/>
        <a:lstStyle/>
        <a:p>
          <a:endParaRPr lang="en-GB"/>
        </a:p>
      </dgm:t>
    </dgm:pt>
    <dgm:pt modelId="{0EE5836B-37B8-48DF-A0AD-6117748BA7F9}">
      <dgm:prSet custT="1"/>
      <dgm:spPr/>
      <dgm:t>
        <a:bodyPr/>
        <a:lstStyle/>
        <a:p>
          <a:r>
            <a:rPr lang="en-GB" sz="2000" b="0" dirty="0"/>
            <a:t>Arguing or bargaining</a:t>
          </a:r>
        </a:p>
      </dgm:t>
    </dgm:pt>
    <dgm:pt modelId="{4E3248EB-1E50-4744-A418-D0FB0D999704}" type="parTrans" cxnId="{49775DF7-86C4-4E7B-8C0E-F796FC630378}">
      <dgm:prSet/>
      <dgm:spPr/>
      <dgm:t>
        <a:bodyPr/>
        <a:lstStyle/>
        <a:p>
          <a:endParaRPr lang="en-GB"/>
        </a:p>
      </dgm:t>
    </dgm:pt>
    <dgm:pt modelId="{BAC2E87A-2B4A-4AFB-B6B3-072AD4924B4A}" type="sibTrans" cxnId="{49775DF7-86C4-4E7B-8C0E-F796FC630378}">
      <dgm:prSet/>
      <dgm:spPr/>
      <dgm:t>
        <a:bodyPr/>
        <a:lstStyle/>
        <a:p>
          <a:endParaRPr lang="en-GB"/>
        </a:p>
      </dgm:t>
    </dgm:pt>
    <dgm:pt modelId="{14278892-C3B7-4A4B-A835-36ABD2DA93C5}">
      <dgm:prSet custT="1"/>
      <dgm:spPr/>
      <dgm:t>
        <a:bodyPr/>
        <a:lstStyle/>
        <a:p>
          <a:r>
            <a:rPr lang="en-GB" sz="2000" b="0" dirty="0"/>
            <a:t>Unable to cope when they don’t get their own way</a:t>
          </a:r>
        </a:p>
      </dgm:t>
    </dgm:pt>
    <dgm:pt modelId="{E29AD8D5-6164-4246-AE03-9C78C4AF7ABE}" type="parTrans" cxnId="{150D7623-31A7-4728-ABB6-E728D68A3796}">
      <dgm:prSet/>
      <dgm:spPr/>
      <dgm:t>
        <a:bodyPr/>
        <a:lstStyle/>
        <a:p>
          <a:endParaRPr lang="en-GB"/>
        </a:p>
      </dgm:t>
    </dgm:pt>
    <dgm:pt modelId="{7B368F73-7D2F-4E78-AF48-40834FD938AE}" type="sibTrans" cxnId="{150D7623-31A7-4728-ABB6-E728D68A3796}">
      <dgm:prSet/>
      <dgm:spPr/>
      <dgm:t>
        <a:bodyPr/>
        <a:lstStyle/>
        <a:p>
          <a:endParaRPr lang="en-GB"/>
        </a:p>
      </dgm:t>
    </dgm:pt>
    <dgm:pt modelId="{E2B166B1-0B2B-4A03-83A2-9D0EFE319550}">
      <dgm:prSet custT="1"/>
      <dgm:spPr/>
      <dgm:t>
        <a:bodyPr/>
        <a:lstStyle/>
        <a:p>
          <a:r>
            <a:rPr lang="en-GB" sz="2000" b="0" kern="1200" dirty="0">
              <a:solidFill>
                <a:prstClr val="black"/>
              </a:solidFill>
              <a:latin typeface="Century Gothic"/>
              <a:ea typeface="+mn-ea"/>
              <a:cs typeface="+mn-cs"/>
            </a:rPr>
            <a:t>Aggressive</a:t>
          </a:r>
        </a:p>
      </dgm:t>
    </dgm:pt>
    <dgm:pt modelId="{DCA4F582-B9D7-4035-A0D9-3D202E39BB96}" type="parTrans" cxnId="{C2C1138C-AE55-4D6B-B480-946DB88E8560}">
      <dgm:prSet/>
      <dgm:spPr/>
      <dgm:t>
        <a:bodyPr/>
        <a:lstStyle/>
        <a:p>
          <a:endParaRPr lang="en-GB"/>
        </a:p>
      </dgm:t>
    </dgm:pt>
    <dgm:pt modelId="{839FB05B-3C18-4714-A857-56BF5D09FCA4}" type="sibTrans" cxnId="{C2C1138C-AE55-4D6B-B480-946DB88E8560}">
      <dgm:prSet/>
      <dgm:spPr/>
      <dgm:t>
        <a:bodyPr/>
        <a:lstStyle/>
        <a:p>
          <a:endParaRPr lang="en-GB"/>
        </a:p>
      </dgm:t>
    </dgm:pt>
    <dgm:pt modelId="{AB427B6D-94E1-48D5-BB22-9375E802BAD1}" type="pres">
      <dgm:prSet presAssocID="{FE94AADC-712A-4A27-A881-501B73436543}" presName="Name0" presStyleCnt="0">
        <dgm:presLayoutVars>
          <dgm:dir/>
          <dgm:resizeHandles val="exact"/>
        </dgm:presLayoutVars>
      </dgm:prSet>
      <dgm:spPr/>
    </dgm:pt>
    <dgm:pt modelId="{9024E9B6-BE9C-4344-8CB9-DEF6EE538BC5}" type="pres">
      <dgm:prSet presAssocID="{AE966C27-8B01-4A2E-8B20-EFC58559BE0D}" presName="Name5" presStyleLbl="vennNode1" presStyleIdx="0" presStyleCnt="5">
        <dgm:presLayoutVars>
          <dgm:bulletEnabled val="1"/>
        </dgm:presLayoutVars>
      </dgm:prSet>
      <dgm:spPr/>
    </dgm:pt>
    <dgm:pt modelId="{F606AEB2-1107-46FA-A329-BB30A5F6473A}" type="pres">
      <dgm:prSet presAssocID="{2DBE950A-1640-4495-8B50-726A7FF4B523}" presName="space" presStyleCnt="0"/>
      <dgm:spPr/>
    </dgm:pt>
    <dgm:pt modelId="{2374ECA4-AE6A-40F2-AED7-8003B1753423}" type="pres">
      <dgm:prSet presAssocID="{3636EC5B-EC13-4AAF-9E72-E5CCDBCAD1A4}" presName="Name5" presStyleLbl="vennNode1" presStyleIdx="1" presStyleCnt="5">
        <dgm:presLayoutVars>
          <dgm:bulletEnabled val="1"/>
        </dgm:presLayoutVars>
      </dgm:prSet>
      <dgm:spPr/>
    </dgm:pt>
    <dgm:pt modelId="{FAC89887-CB31-41EB-9226-E55911B37ACE}" type="pres">
      <dgm:prSet presAssocID="{64FDB337-AEFB-437B-993E-5924E198AA8A}" presName="space" presStyleCnt="0"/>
      <dgm:spPr/>
    </dgm:pt>
    <dgm:pt modelId="{6937F176-EB00-4364-85E0-5AAD03B3A34D}" type="pres">
      <dgm:prSet presAssocID="{0EE5836B-37B8-48DF-A0AD-6117748BA7F9}" presName="Name5" presStyleLbl="vennNode1" presStyleIdx="2" presStyleCnt="5">
        <dgm:presLayoutVars>
          <dgm:bulletEnabled val="1"/>
        </dgm:presLayoutVars>
      </dgm:prSet>
      <dgm:spPr/>
    </dgm:pt>
    <dgm:pt modelId="{070190A9-6B53-4324-8A09-9092D65F053C}" type="pres">
      <dgm:prSet presAssocID="{BAC2E87A-2B4A-4AFB-B6B3-072AD4924B4A}" presName="space" presStyleCnt="0"/>
      <dgm:spPr/>
    </dgm:pt>
    <dgm:pt modelId="{3B6906AF-2C27-46BB-B9E8-F877084C38B6}" type="pres">
      <dgm:prSet presAssocID="{14278892-C3B7-4A4B-A835-36ABD2DA93C5}" presName="Name5" presStyleLbl="vennNode1" presStyleIdx="3" presStyleCnt="5">
        <dgm:presLayoutVars>
          <dgm:bulletEnabled val="1"/>
        </dgm:presLayoutVars>
      </dgm:prSet>
      <dgm:spPr/>
    </dgm:pt>
    <dgm:pt modelId="{1A435DF3-D8D7-466A-90CF-3C6879660A94}" type="pres">
      <dgm:prSet presAssocID="{7B368F73-7D2F-4E78-AF48-40834FD938AE}" presName="space" presStyleCnt="0"/>
      <dgm:spPr/>
    </dgm:pt>
    <dgm:pt modelId="{43D25D01-7475-486D-B588-CAF248781620}" type="pres">
      <dgm:prSet presAssocID="{E2B166B1-0B2B-4A03-83A2-9D0EFE319550}" presName="Name5" presStyleLbl="vennNode1" presStyleIdx="4" presStyleCnt="5">
        <dgm:presLayoutVars>
          <dgm:bulletEnabled val="1"/>
        </dgm:presLayoutVars>
      </dgm:prSet>
      <dgm:spPr/>
    </dgm:pt>
  </dgm:ptLst>
  <dgm:cxnLst>
    <dgm:cxn modelId="{623EFF0E-4D95-4CCB-9601-609FFE08E9BF}" type="presOf" srcId="{AE966C27-8B01-4A2E-8B20-EFC58559BE0D}" destId="{9024E9B6-BE9C-4344-8CB9-DEF6EE538BC5}" srcOrd="0" destOrd="0" presId="urn:microsoft.com/office/officeart/2005/8/layout/venn3"/>
    <dgm:cxn modelId="{150D7623-31A7-4728-ABB6-E728D68A3796}" srcId="{FE94AADC-712A-4A27-A881-501B73436543}" destId="{14278892-C3B7-4A4B-A835-36ABD2DA93C5}" srcOrd="3" destOrd="0" parTransId="{E29AD8D5-6164-4246-AE03-9C78C4AF7ABE}" sibTransId="{7B368F73-7D2F-4E78-AF48-40834FD938AE}"/>
    <dgm:cxn modelId="{1F65D850-8603-46DA-84A0-C62BB77A66C0}" type="presOf" srcId="{14278892-C3B7-4A4B-A835-36ABD2DA93C5}" destId="{3B6906AF-2C27-46BB-B9E8-F877084C38B6}" srcOrd="0" destOrd="0" presId="urn:microsoft.com/office/officeart/2005/8/layout/venn3"/>
    <dgm:cxn modelId="{C2C1138C-AE55-4D6B-B480-946DB88E8560}" srcId="{FE94AADC-712A-4A27-A881-501B73436543}" destId="{E2B166B1-0B2B-4A03-83A2-9D0EFE319550}" srcOrd="4" destOrd="0" parTransId="{DCA4F582-B9D7-4035-A0D9-3D202E39BB96}" sibTransId="{839FB05B-3C18-4714-A857-56BF5D09FCA4}"/>
    <dgm:cxn modelId="{3102F49D-26A7-4EAE-8139-E4B4526498B1}" type="presOf" srcId="{E2B166B1-0B2B-4A03-83A2-9D0EFE319550}" destId="{43D25D01-7475-486D-B588-CAF248781620}" srcOrd="0" destOrd="0" presId="urn:microsoft.com/office/officeart/2005/8/layout/venn3"/>
    <dgm:cxn modelId="{32B23AAE-025C-4F9C-AD9A-00BDE056E093}" srcId="{FE94AADC-712A-4A27-A881-501B73436543}" destId="{AE966C27-8B01-4A2E-8B20-EFC58559BE0D}" srcOrd="0" destOrd="0" parTransId="{21EBDB51-C7E6-4F31-9B63-6AF1AD38192B}" sibTransId="{2DBE950A-1640-4495-8B50-726A7FF4B523}"/>
    <dgm:cxn modelId="{BC96FAD7-A49A-470E-949B-9C3C36E5CF5C}" srcId="{FE94AADC-712A-4A27-A881-501B73436543}" destId="{3636EC5B-EC13-4AAF-9E72-E5CCDBCAD1A4}" srcOrd="1" destOrd="0" parTransId="{55F2FD61-4FCC-4C88-A844-3B17C40BB4B3}" sibTransId="{64FDB337-AEFB-437B-993E-5924E198AA8A}"/>
    <dgm:cxn modelId="{B56BFBDE-1B46-4FE8-A60B-BCE2EAC62195}" type="presOf" srcId="{3636EC5B-EC13-4AAF-9E72-E5CCDBCAD1A4}" destId="{2374ECA4-AE6A-40F2-AED7-8003B1753423}" srcOrd="0" destOrd="0" presId="urn:microsoft.com/office/officeart/2005/8/layout/venn3"/>
    <dgm:cxn modelId="{97D96FE2-74A6-4FB5-ADBE-DFE023918E13}" type="presOf" srcId="{FE94AADC-712A-4A27-A881-501B73436543}" destId="{AB427B6D-94E1-48D5-BB22-9375E802BAD1}" srcOrd="0" destOrd="0" presId="urn:microsoft.com/office/officeart/2005/8/layout/venn3"/>
    <dgm:cxn modelId="{6D7431F4-D453-4133-BE8A-989DB88CDAB7}" type="presOf" srcId="{0EE5836B-37B8-48DF-A0AD-6117748BA7F9}" destId="{6937F176-EB00-4364-85E0-5AAD03B3A34D}" srcOrd="0" destOrd="0" presId="urn:microsoft.com/office/officeart/2005/8/layout/venn3"/>
    <dgm:cxn modelId="{49775DF7-86C4-4E7B-8C0E-F796FC630378}" srcId="{FE94AADC-712A-4A27-A881-501B73436543}" destId="{0EE5836B-37B8-48DF-A0AD-6117748BA7F9}" srcOrd="2" destOrd="0" parTransId="{4E3248EB-1E50-4744-A418-D0FB0D999704}" sibTransId="{BAC2E87A-2B4A-4AFB-B6B3-072AD4924B4A}"/>
    <dgm:cxn modelId="{D5776042-7D4C-4F2A-A5F8-6DF04BBF3FF0}" type="presParOf" srcId="{AB427B6D-94E1-48D5-BB22-9375E802BAD1}" destId="{9024E9B6-BE9C-4344-8CB9-DEF6EE538BC5}" srcOrd="0" destOrd="0" presId="urn:microsoft.com/office/officeart/2005/8/layout/venn3"/>
    <dgm:cxn modelId="{4DC2D450-39B7-4F0D-A8C4-005C726E6D55}" type="presParOf" srcId="{AB427B6D-94E1-48D5-BB22-9375E802BAD1}" destId="{F606AEB2-1107-46FA-A329-BB30A5F6473A}" srcOrd="1" destOrd="0" presId="urn:microsoft.com/office/officeart/2005/8/layout/venn3"/>
    <dgm:cxn modelId="{E163DB33-C81E-4D3F-AD3D-710A8847DA34}" type="presParOf" srcId="{AB427B6D-94E1-48D5-BB22-9375E802BAD1}" destId="{2374ECA4-AE6A-40F2-AED7-8003B1753423}" srcOrd="2" destOrd="0" presId="urn:microsoft.com/office/officeart/2005/8/layout/venn3"/>
    <dgm:cxn modelId="{6B1D2B91-D3EE-4A00-AB00-575E63F28D2F}" type="presParOf" srcId="{AB427B6D-94E1-48D5-BB22-9375E802BAD1}" destId="{FAC89887-CB31-41EB-9226-E55911B37ACE}" srcOrd="3" destOrd="0" presId="urn:microsoft.com/office/officeart/2005/8/layout/venn3"/>
    <dgm:cxn modelId="{A97103ED-A52D-42D9-929F-979ABA9E1FFF}" type="presParOf" srcId="{AB427B6D-94E1-48D5-BB22-9375E802BAD1}" destId="{6937F176-EB00-4364-85E0-5AAD03B3A34D}" srcOrd="4" destOrd="0" presId="urn:microsoft.com/office/officeart/2005/8/layout/venn3"/>
    <dgm:cxn modelId="{6624B58E-481E-491C-A4B5-F3FD099BD07B}" type="presParOf" srcId="{AB427B6D-94E1-48D5-BB22-9375E802BAD1}" destId="{070190A9-6B53-4324-8A09-9092D65F053C}" srcOrd="5" destOrd="0" presId="urn:microsoft.com/office/officeart/2005/8/layout/venn3"/>
    <dgm:cxn modelId="{0524C569-FC24-4427-BBDB-B29BC2F8ABD8}" type="presParOf" srcId="{AB427B6D-94E1-48D5-BB22-9375E802BAD1}" destId="{3B6906AF-2C27-46BB-B9E8-F877084C38B6}" srcOrd="6" destOrd="0" presId="urn:microsoft.com/office/officeart/2005/8/layout/venn3"/>
    <dgm:cxn modelId="{C0A616E5-3D7E-4C0E-AA5A-83DAB1370921}" type="presParOf" srcId="{AB427B6D-94E1-48D5-BB22-9375E802BAD1}" destId="{1A435DF3-D8D7-466A-90CF-3C6879660A94}" srcOrd="7" destOrd="0" presId="urn:microsoft.com/office/officeart/2005/8/layout/venn3"/>
    <dgm:cxn modelId="{2A04BD0D-5140-4B4D-8488-0F3B6C21C2C7}" type="presParOf" srcId="{AB427B6D-94E1-48D5-BB22-9375E802BAD1}" destId="{43D25D01-7475-486D-B588-CAF248781620}" srcOrd="8"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6B7F13B-8663-4E1A-AA08-CBBCDBCDB711}" type="doc">
      <dgm:prSet loTypeId="urn:microsoft.com/office/officeart/2005/8/layout/process1" loCatId="process" qsTypeId="urn:microsoft.com/office/officeart/2005/8/quickstyle/simple1" qsCatId="simple" csTypeId="urn:microsoft.com/office/officeart/2005/8/colors/colorful5" csCatId="colorful" phldr="1"/>
      <dgm:spPr/>
      <dgm:t>
        <a:bodyPr/>
        <a:lstStyle/>
        <a:p>
          <a:endParaRPr lang="en-GB"/>
        </a:p>
      </dgm:t>
    </dgm:pt>
    <dgm:pt modelId="{B65FC485-C3E8-4350-80A7-52E816DFF9F7}">
      <dgm:prSet custT="1"/>
      <dgm:spPr>
        <a:solidFill>
          <a:srgbClr val="FF9933">
            <a:alpha val="90000"/>
          </a:srgbClr>
        </a:solidFill>
      </dgm:spPr>
      <dgm:t>
        <a:bodyPr/>
        <a:lstStyle/>
        <a:p>
          <a:pPr rtl="0"/>
          <a:r>
            <a:rPr lang="en-GB" sz="2400" dirty="0"/>
            <a:t>The sleep workshop for primary aged pupils and their parents is a one-off workshop that lasts one hour.</a:t>
          </a:r>
          <a:endParaRPr lang="en-GB" sz="2400" b="1" dirty="0"/>
        </a:p>
      </dgm:t>
    </dgm:pt>
    <dgm:pt modelId="{C96F653A-6C80-4447-93ED-097D1DEF2695}" type="parTrans" cxnId="{75FDFB36-D89D-4DD8-89C8-07CBD8EFC1AF}">
      <dgm:prSet/>
      <dgm:spPr/>
      <dgm:t>
        <a:bodyPr/>
        <a:lstStyle/>
        <a:p>
          <a:endParaRPr lang="en-GB"/>
        </a:p>
      </dgm:t>
    </dgm:pt>
    <dgm:pt modelId="{97F61DD5-C836-4589-B8F5-420024AAC122}" type="sibTrans" cxnId="{75FDFB36-D89D-4DD8-89C8-07CBD8EFC1AF}">
      <dgm:prSet/>
      <dgm:spPr>
        <a:solidFill>
          <a:srgbClr val="7030A0"/>
        </a:solidFill>
      </dgm:spPr>
      <dgm:t>
        <a:bodyPr/>
        <a:lstStyle/>
        <a:p>
          <a:endParaRPr lang="en-GB"/>
        </a:p>
      </dgm:t>
    </dgm:pt>
    <dgm:pt modelId="{2A04786A-9734-408F-834D-1C300A97DEAA}">
      <dgm:prSet custT="1"/>
      <dgm:spPr>
        <a:solidFill>
          <a:schemeClr val="bg1"/>
        </a:solidFill>
      </dgm:spPr>
      <dgm:t>
        <a:bodyPr/>
        <a:lstStyle/>
        <a:p>
          <a:pPr rtl="0"/>
          <a:r>
            <a:rPr lang="en-GB" sz="2000" dirty="0">
              <a:solidFill>
                <a:srgbClr val="7030A0"/>
              </a:solidFill>
            </a:rPr>
            <a:t>The aim of the workshop is to explore:</a:t>
          </a:r>
        </a:p>
        <a:p>
          <a:r>
            <a:rPr lang="en-GB" sz="2000" dirty="0">
              <a:solidFill>
                <a:srgbClr val="7030A0"/>
              </a:solidFill>
            </a:rPr>
            <a:t>- The importance of sleep for our bodies and minds</a:t>
          </a:r>
        </a:p>
        <a:p>
          <a:r>
            <a:rPr lang="en-GB" sz="2000" dirty="0">
              <a:solidFill>
                <a:srgbClr val="7030A0"/>
              </a:solidFill>
            </a:rPr>
            <a:t>- How much sleep is really needed</a:t>
          </a:r>
        </a:p>
        <a:p>
          <a:r>
            <a:rPr lang="en-GB" sz="2000" dirty="0">
              <a:solidFill>
                <a:srgbClr val="7030A0"/>
              </a:solidFill>
            </a:rPr>
            <a:t>- Tips and tricks to help parents support with difficulties around sleep</a:t>
          </a:r>
        </a:p>
        <a:p>
          <a:r>
            <a:rPr lang="en-GB" sz="2000" dirty="0">
              <a:solidFill>
                <a:srgbClr val="7030A0"/>
              </a:solidFill>
            </a:rPr>
            <a:t>- strategies to help the young person to have a healthier sleep routine</a:t>
          </a:r>
          <a:r>
            <a:rPr lang="en-GB" sz="1800" dirty="0">
              <a:solidFill>
                <a:srgbClr val="7030A0"/>
              </a:solidFill>
            </a:rPr>
            <a:t>. </a:t>
          </a:r>
          <a:endParaRPr lang="en-GB" sz="1800" b="1" dirty="0">
            <a:solidFill>
              <a:srgbClr val="7030A0"/>
            </a:solidFill>
          </a:endParaRPr>
        </a:p>
      </dgm:t>
    </dgm:pt>
    <dgm:pt modelId="{98F31BBD-B652-470B-9478-342BEE7905C9}" type="parTrans" cxnId="{05CE77CB-A7AA-470C-B43A-2F06EA85D3D5}">
      <dgm:prSet/>
      <dgm:spPr/>
      <dgm:t>
        <a:bodyPr/>
        <a:lstStyle/>
        <a:p>
          <a:endParaRPr lang="en-GB"/>
        </a:p>
      </dgm:t>
    </dgm:pt>
    <dgm:pt modelId="{E4AE16D4-5C46-461E-85A4-9F09F80B70C4}" type="sibTrans" cxnId="{05CE77CB-A7AA-470C-B43A-2F06EA85D3D5}">
      <dgm:prSet/>
      <dgm:spPr/>
      <dgm:t>
        <a:bodyPr/>
        <a:lstStyle/>
        <a:p>
          <a:endParaRPr lang="en-GB"/>
        </a:p>
      </dgm:t>
    </dgm:pt>
    <dgm:pt modelId="{BD679534-E775-4259-93A4-F7381998926B}">
      <dgm:prSet custT="1"/>
      <dgm:spPr>
        <a:solidFill>
          <a:schemeClr val="bg1"/>
        </a:solidFill>
      </dgm:spPr>
      <dgm:t>
        <a:bodyPr/>
        <a:lstStyle/>
        <a:p>
          <a:pPr rtl="0"/>
          <a:endParaRPr lang="en-GB" sz="1800" dirty="0">
            <a:solidFill>
              <a:schemeClr val="tx1"/>
            </a:solidFill>
          </a:endParaRPr>
        </a:p>
      </dgm:t>
    </dgm:pt>
    <dgm:pt modelId="{C145A6E1-EF29-4257-95E4-F529272CC544}" type="parTrans" cxnId="{DDDBF6DB-74AE-4B72-85EC-6CD329850459}">
      <dgm:prSet/>
      <dgm:spPr/>
      <dgm:t>
        <a:bodyPr/>
        <a:lstStyle/>
        <a:p>
          <a:endParaRPr lang="en-GB"/>
        </a:p>
      </dgm:t>
    </dgm:pt>
    <dgm:pt modelId="{7063C857-EB65-4D04-AC08-D83E9FCD415F}" type="sibTrans" cxnId="{DDDBF6DB-74AE-4B72-85EC-6CD329850459}">
      <dgm:prSet/>
      <dgm:spPr/>
      <dgm:t>
        <a:bodyPr/>
        <a:lstStyle/>
        <a:p>
          <a:endParaRPr lang="en-GB"/>
        </a:p>
      </dgm:t>
    </dgm:pt>
    <dgm:pt modelId="{BE48AB9F-80CE-4393-BBB6-813A2342190E}" type="pres">
      <dgm:prSet presAssocID="{C6B7F13B-8663-4E1A-AA08-CBBCDBCDB711}" presName="Name0" presStyleCnt="0">
        <dgm:presLayoutVars>
          <dgm:dir/>
          <dgm:resizeHandles val="exact"/>
        </dgm:presLayoutVars>
      </dgm:prSet>
      <dgm:spPr/>
    </dgm:pt>
    <dgm:pt modelId="{AE995FAE-AB6A-43D4-B4F2-B76865CC80BC}" type="pres">
      <dgm:prSet presAssocID="{B65FC485-C3E8-4350-80A7-52E816DFF9F7}" presName="node" presStyleLbl="node1" presStyleIdx="0" presStyleCnt="2" custLinFactNeighborX="-117" custLinFactNeighborY="-8236">
        <dgm:presLayoutVars>
          <dgm:bulletEnabled val="1"/>
        </dgm:presLayoutVars>
      </dgm:prSet>
      <dgm:spPr/>
    </dgm:pt>
    <dgm:pt modelId="{C2A9BC07-9386-4856-B469-2A8E67D6C710}" type="pres">
      <dgm:prSet presAssocID="{97F61DD5-C836-4589-B8F5-420024AAC122}" presName="sibTrans" presStyleLbl="sibTrans2D1" presStyleIdx="0" presStyleCnt="1" custAng="0" custLinFactNeighborX="12139" custLinFactNeighborY="-1734"/>
      <dgm:spPr/>
    </dgm:pt>
    <dgm:pt modelId="{63F1CA76-78A4-4553-9A6A-9B701967348D}" type="pres">
      <dgm:prSet presAssocID="{97F61DD5-C836-4589-B8F5-420024AAC122}" presName="connectorText" presStyleLbl="sibTrans2D1" presStyleIdx="0" presStyleCnt="1"/>
      <dgm:spPr/>
    </dgm:pt>
    <dgm:pt modelId="{0E7806D9-8EE4-4CAF-B73C-0A1EF15F7C0E}" type="pres">
      <dgm:prSet presAssocID="{2A04786A-9734-408F-834D-1C300A97DEAA}" presName="node" presStyleLbl="node1" presStyleIdx="1" presStyleCnt="2">
        <dgm:presLayoutVars>
          <dgm:bulletEnabled val="1"/>
        </dgm:presLayoutVars>
      </dgm:prSet>
      <dgm:spPr/>
    </dgm:pt>
  </dgm:ptLst>
  <dgm:cxnLst>
    <dgm:cxn modelId="{60940C00-351F-42E5-AA15-60CAF4FF7CD4}" type="presOf" srcId="{97F61DD5-C836-4589-B8F5-420024AAC122}" destId="{C2A9BC07-9386-4856-B469-2A8E67D6C710}" srcOrd="0" destOrd="0" presId="urn:microsoft.com/office/officeart/2005/8/layout/process1"/>
    <dgm:cxn modelId="{2448660D-7C0E-4C62-AF7D-7F0020230FE7}" type="presOf" srcId="{BD679534-E775-4259-93A4-F7381998926B}" destId="{0E7806D9-8EE4-4CAF-B73C-0A1EF15F7C0E}" srcOrd="0" destOrd="1" presId="urn:microsoft.com/office/officeart/2005/8/layout/process1"/>
    <dgm:cxn modelId="{75FDFB36-D89D-4DD8-89C8-07CBD8EFC1AF}" srcId="{C6B7F13B-8663-4E1A-AA08-CBBCDBCDB711}" destId="{B65FC485-C3E8-4350-80A7-52E816DFF9F7}" srcOrd="0" destOrd="0" parTransId="{C96F653A-6C80-4447-93ED-097D1DEF2695}" sibTransId="{97F61DD5-C836-4589-B8F5-420024AAC122}"/>
    <dgm:cxn modelId="{BFF0E464-566D-4A75-B051-49DD0D862F2D}" type="presOf" srcId="{2A04786A-9734-408F-834D-1C300A97DEAA}" destId="{0E7806D9-8EE4-4CAF-B73C-0A1EF15F7C0E}" srcOrd="0" destOrd="0" presId="urn:microsoft.com/office/officeart/2005/8/layout/process1"/>
    <dgm:cxn modelId="{05CE77CB-A7AA-470C-B43A-2F06EA85D3D5}" srcId="{C6B7F13B-8663-4E1A-AA08-CBBCDBCDB711}" destId="{2A04786A-9734-408F-834D-1C300A97DEAA}" srcOrd="1" destOrd="0" parTransId="{98F31BBD-B652-470B-9478-342BEE7905C9}" sibTransId="{E4AE16D4-5C46-461E-85A4-9F09F80B70C4}"/>
    <dgm:cxn modelId="{3DF0B6CE-35C7-4779-A08A-B60F563A223B}" type="presOf" srcId="{B65FC485-C3E8-4350-80A7-52E816DFF9F7}" destId="{AE995FAE-AB6A-43D4-B4F2-B76865CC80BC}" srcOrd="0" destOrd="0" presId="urn:microsoft.com/office/officeart/2005/8/layout/process1"/>
    <dgm:cxn modelId="{286A0ED7-EC1F-4FD5-ACEE-511E2A27A909}" type="presOf" srcId="{C6B7F13B-8663-4E1A-AA08-CBBCDBCDB711}" destId="{BE48AB9F-80CE-4393-BBB6-813A2342190E}" srcOrd="0" destOrd="0" presId="urn:microsoft.com/office/officeart/2005/8/layout/process1"/>
    <dgm:cxn modelId="{DDDBF6DB-74AE-4B72-85EC-6CD329850459}" srcId="{2A04786A-9734-408F-834D-1C300A97DEAA}" destId="{BD679534-E775-4259-93A4-F7381998926B}" srcOrd="0" destOrd="0" parTransId="{C145A6E1-EF29-4257-95E4-F529272CC544}" sibTransId="{7063C857-EB65-4D04-AC08-D83E9FCD415F}"/>
    <dgm:cxn modelId="{BE0B73DC-69E9-47E1-ABA6-F91A9A4C9A52}" type="presOf" srcId="{97F61DD5-C836-4589-B8F5-420024AAC122}" destId="{63F1CA76-78A4-4553-9A6A-9B701967348D}" srcOrd="1" destOrd="0" presId="urn:microsoft.com/office/officeart/2005/8/layout/process1"/>
    <dgm:cxn modelId="{D0BB2619-2294-4EE2-AC7C-81D5746ED3B8}" type="presParOf" srcId="{BE48AB9F-80CE-4393-BBB6-813A2342190E}" destId="{AE995FAE-AB6A-43D4-B4F2-B76865CC80BC}" srcOrd="0" destOrd="0" presId="urn:microsoft.com/office/officeart/2005/8/layout/process1"/>
    <dgm:cxn modelId="{7F50D40D-201F-41C6-9E76-DB6090845988}" type="presParOf" srcId="{BE48AB9F-80CE-4393-BBB6-813A2342190E}" destId="{C2A9BC07-9386-4856-B469-2A8E67D6C710}" srcOrd="1" destOrd="0" presId="urn:microsoft.com/office/officeart/2005/8/layout/process1"/>
    <dgm:cxn modelId="{B5CEAE35-0AFA-46D6-88A8-A71C4C059D65}" type="presParOf" srcId="{C2A9BC07-9386-4856-B469-2A8E67D6C710}" destId="{63F1CA76-78A4-4553-9A6A-9B701967348D}" srcOrd="0" destOrd="0" presId="urn:microsoft.com/office/officeart/2005/8/layout/process1"/>
    <dgm:cxn modelId="{873B110F-3F94-4CC2-9EAE-CAC89DD213CA}" type="presParOf" srcId="{BE48AB9F-80CE-4393-BBB6-813A2342190E}" destId="{0E7806D9-8EE4-4CAF-B73C-0A1EF15F7C0E}"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6B7F13B-8663-4E1A-AA08-CBBCDBCDB711}" type="doc">
      <dgm:prSet loTypeId="urn:microsoft.com/office/officeart/2005/8/layout/process1" loCatId="process" qsTypeId="urn:microsoft.com/office/officeart/2005/8/quickstyle/simple1" qsCatId="simple" csTypeId="urn:microsoft.com/office/officeart/2005/8/colors/colorful5" csCatId="colorful" phldr="1"/>
      <dgm:spPr/>
      <dgm:t>
        <a:bodyPr/>
        <a:lstStyle/>
        <a:p>
          <a:endParaRPr lang="en-GB"/>
        </a:p>
      </dgm:t>
    </dgm:pt>
    <dgm:pt modelId="{B65FC485-C3E8-4350-80A7-52E816DFF9F7}">
      <dgm:prSet custT="1"/>
      <dgm:spPr>
        <a:solidFill>
          <a:srgbClr val="FF9933">
            <a:alpha val="82000"/>
          </a:srgbClr>
        </a:solidFill>
      </dgm:spPr>
      <dgm:t>
        <a:bodyPr/>
        <a:lstStyle/>
        <a:p>
          <a:pPr rtl="0"/>
          <a:r>
            <a:rPr lang="en-GB" sz="2400" b="1" dirty="0"/>
            <a:t>Depression occurs in 1-3% of children, and 4-5% of adolescents </a:t>
          </a:r>
        </a:p>
        <a:p>
          <a:pPr rtl="0"/>
          <a:r>
            <a:rPr lang="en-GB" sz="2400" b="1" dirty="0"/>
            <a:t>(Thapar et al., 2012)</a:t>
          </a:r>
        </a:p>
      </dgm:t>
    </dgm:pt>
    <dgm:pt modelId="{C96F653A-6C80-4447-93ED-097D1DEF2695}" type="parTrans" cxnId="{75FDFB36-D89D-4DD8-89C8-07CBD8EFC1AF}">
      <dgm:prSet/>
      <dgm:spPr/>
      <dgm:t>
        <a:bodyPr/>
        <a:lstStyle/>
        <a:p>
          <a:endParaRPr lang="en-GB"/>
        </a:p>
      </dgm:t>
    </dgm:pt>
    <dgm:pt modelId="{97F61DD5-C836-4589-B8F5-420024AAC122}" type="sibTrans" cxnId="{75FDFB36-D89D-4DD8-89C8-07CBD8EFC1AF}">
      <dgm:prSet/>
      <dgm:spPr>
        <a:solidFill>
          <a:srgbClr val="7030A0"/>
        </a:solidFill>
      </dgm:spPr>
      <dgm:t>
        <a:bodyPr/>
        <a:lstStyle/>
        <a:p>
          <a:endParaRPr lang="en-GB">
            <a:solidFill>
              <a:srgbClr val="7030A0"/>
            </a:solidFill>
          </a:endParaRPr>
        </a:p>
      </dgm:t>
    </dgm:pt>
    <dgm:pt modelId="{2A04786A-9734-408F-834D-1C300A97DEAA}">
      <dgm:prSet custT="1"/>
      <dgm:spPr>
        <a:solidFill>
          <a:schemeClr val="bg1"/>
        </a:solidFill>
      </dgm:spPr>
      <dgm:t>
        <a:bodyPr/>
        <a:lstStyle/>
        <a:p>
          <a:pPr rtl="0"/>
          <a:r>
            <a:rPr lang="en-GB" sz="1800" b="1" dirty="0">
              <a:solidFill>
                <a:srgbClr val="7030A0"/>
              </a:solidFill>
            </a:rPr>
            <a:t>How to recognise low mood in children:</a:t>
          </a:r>
        </a:p>
      </dgm:t>
    </dgm:pt>
    <dgm:pt modelId="{98F31BBD-B652-470B-9478-342BEE7905C9}" type="parTrans" cxnId="{05CE77CB-A7AA-470C-B43A-2F06EA85D3D5}">
      <dgm:prSet/>
      <dgm:spPr/>
      <dgm:t>
        <a:bodyPr/>
        <a:lstStyle/>
        <a:p>
          <a:endParaRPr lang="en-GB"/>
        </a:p>
      </dgm:t>
    </dgm:pt>
    <dgm:pt modelId="{E4AE16D4-5C46-461E-85A4-9F09F80B70C4}" type="sibTrans" cxnId="{05CE77CB-A7AA-470C-B43A-2F06EA85D3D5}">
      <dgm:prSet/>
      <dgm:spPr/>
      <dgm:t>
        <a:bodyPr/>
        <a:lstStyle/>
        <a:p>
          <a:endParaRPr lang="en-GB"/>
        </a:p>
      </dgm:t>
    </dgm:pt>
    <dgm:pt modelId="{3F7AED3F-437B-48FF-898F-A19213C2B173}">
      <dgm:prSet custT="1"/>
      <dgm:spPr>
        <a:solidFill>
          <a:schemeClr val="bg1"/>
        </a:solidFill>
      </dgm:spPr>
      <dgm:t>
        <a:bodyPr/>
        <a:lstStyle/>
        <a:p>
          <a:pPr rtl="0"/>
          <a:r>
            <a:rPr lang="en-GB" sz="1800" dirty="0">
              <a:solidFill>
                <a:srgbClr val="7030A0"/>
              </a:solidFill>
            </a:rPr>
            <a:t>Irritability.</a:t>
          </a:r>
        </a:p>
      </dgm:t>
    </dgm:pt>
    <dgm:pt modelId="{FB6B1C88-CAD0-45F1-A60F-49D5ACC6A6FA}" type="parTrans" cxnId="{98CA2070-75B7-405A-90D8-E1F594E3B289}">
      <dgm:prSet/>
      <dgm:spPr/>
      <dgm:t>
        <a:bodyPr/>
        <a:lstStyle/>
        <a:p>
          <a:endParaRPr lang="en-GB"/>
        </a:p>
      </dgm:t>
    </dgm:pt>
    <dgm:pt modelId="{59A90194-73F5-4938-A60A-AB31F433DA59}" type="sibTrans" cxnId="{98CA2070-75B7-405A-90D8-E1F594E3B289}">
      <dgm:prSet/>
      <dgm:spPr/>
      <dgm:t>
        <a:bodyPr/>
        <a:lstStyle/>
        <a:p>
          <a:endParaRPr lang="en-GB"/>
        </a:p>
      </dgm:t>
    </dgm:pt>
    <dgm:pt modelId="{D9D0DA65-4CB6-4B13-A498-531BA682AE84}">
      <dgm:prSet custT="1"/>
      <dgm:spPr>
        <a:solidFill>
          <a:schemeClr val="bg1"/>
        </a:solidFill>
      </dgm:spPr>
      <dgm:t>
        <a:bodyPr/>
        <a:lstStyle/>
        <a:p>
          <a:pPr rtl="0"/>
          <a:r>
            <a:rPr lang="en-GB" sz="1800" dirty="0">
              <a:solidFill>
                <a:srgbClr val="7030A0"/>
              </a:solidFill>
            </a:rPr>
            <a:t>Vague physical complaints, sad facial expression, poor eye contact.</a:t>
          </a:r>
        </a:p>
      </dgm:t>
    </dgm:pt>
    <dgm:pt modelId="{CDE6F244-F510-4E1B-9437-EFF452B627E2}" type="parTrans" cxnId="{F425203D-6EE5-4EC9-96D3-E7EB54216CAD}">
      <dgm:prSet/>
      <dgm:spPr/>
      <dgm:t>
        <a:bodyPr/>
        <a:lstStyle/>
        <a:p>
          <a:endParaRPr lang="en-GB"/>
        </a:p>
      </dgm:t>
    </dgm:pt>
    <dgm:pt modelId="{6AF4B042-0743-48A0-A415-7B35E245EFC3}" type="sibTrans" cxnId="{F425203D-6EE5-4EC9-96D3-E7EB54216CAD}">
      <dgm:prSet/>
      <dgm:spPr/>
      <dgm:t>
        <a:bodyPr/>
        <a:lstStyle/>
        <a:p>
          <a:endParaRPr lang="en-GB"/>
        </a:p>
      </dgm:t>
    </dgm:pt>
    <dgm:pt modelId="{31066208-1948-4F44-9D40-FC80B0DAE183}">
      <dgm:prSet custT="1"/>
      <dgm:spPr>
        <a:solidFill>
          <a:schemeClr val="bg1"/>
        </a:solidFill>
      </dgm:spPr>
      <dgm:t>
        <a:bodyPr/>
        <a:lstStyle/>
        <a:p>
          <a:pPr rtl="0"/>
          <a:r>
            <a:rPr lang="en-GB" sz="1800" dirty="0">
              <a:solidFill>
                <a:srgbClr val="7030A0"/>
              </a:solidFill>
            </a:rPr>
            <a:t>Running away from home, decline in school work.</a:t>
          </a:r>
        </a:p>
      </dgm:t>
    </dgm:pt>
    <dgm:pt modelId="{B6E954BD-96CF-4480-90FA-7F3E1A8905AA}" type="parTrans" cxnId="{C36993C8-BDCC-4156-B723-4ED573B3B16A}">
      <dgm:prSet/>
      <dgm:spPr/>
      <dgm:t>
        <a:bodyPr/>
        <a:lstStyle/>
        <a:p>
          <a:endParaRPr lang="en-GB"/>
        </a:p>
      </dgm:t>
    </dgm:pt>
    <dgm:pt modelId="{CA1B324A-9C19-40E4-9776-CF54D2FD9B41}" type="sibTrans" cxnId="{C36993C8-BDCC-4156-B723-4ED573B3B16A}">
      <dgm:prSet/>
      <dgm:spPr/>
      <dgm:t>
        <a:bodyPr/>
        <a:lstStyle/>
        <a:p>
          <a:endParaRPr lang="en-GB"/>
        </a:p>
      </dgm:t>
    </dgm:pt>
    <dgm:pt modelId="{4C54BCA9-7181-4E1E-9D0E-82F5DE24200E}">
      <dgm:prSet custT="1"/>
      <dgm:spPr>
        <a:solidFill>
          <a:schemeClr val="bg1"/>
        </a:solidFill>
      </dgm:spPr>
      <dgm:t>
        <a:bodyPr/>
        <a:lstStyle/>
        <a:p>
          <a:pPr rtl="0"/>
          <a:r>
            <a:rPr lang="en-GB" sz="1800" dirty="0">
              <a:solidFill>
                <a:srgbClr val="7030A0"/>
              </a:solidFill>
            </a:rPr>
            <a:t>Failure to make expected weight gain rather than losing weight, appetite may increase or decrease.</a:t>
          </a:r>
        </a:p>
      </dgm:t>
    </dgm:pt>
    <dgm:pt modelId="{DAAC1EFC-3C18-442E-A4AC-9E35C8DF22FC}" type="parTrans" cxnId="{CB6DE611-44A3-4787-89B9-AF9EA48650C9}">
      <dgm:prSet/>
      <dgm:spPr/>
      <dgm:t>
        <a:bodyPr/>
        <a:lstStyle/>
        <a:p>
          <a:endParaRPr lang="en-GB"/>
        </a:p>
      </dgm:t>
    </dgm:pt>
    <dgm:pt modelId="{76FB8534-D108-481C-8F3A-5529AB289D08}" type="sibTrans" cxnId="{CB6DE611-44A3-4787-89B9-AF9EA48650C9}">
      <dgm:prSet/>
      <dgm:spPr/>
      <dgm:t>
        <a:bodyPr/>
        <a:lstStyle/>
        <a:p>
          <a:endParaRPr lang="en-GB"/>
        </a:p>
      </dgm:t>
    </dgm:pt>
    <dgm:pt modelId="{3F6F3314-817E-4718-819F-9EC2A91641FB}">
      <dgm:prSet custT="1"/>
      <dgm:spPr>
        <a:solidFill>
          <a:schemeClr val="bg1"/>
        </a:solidFill>
      </dgm:spPr>
      <dgm:t>
        <a:bodyPr/>
        <a:lstStyle/>
        <a:p>
          <a:pPr rtl="0"/>
          <a:r>
            <a:rPr lang="en-GB" sz="1800" dirty="0">
              <a:solidFill>
                <a:srgbClr val="7030A0"/>
              </a:solidFill>
            </a:rPr>
            <a:t>Social withdrawal and inability to enjoy life.</a:t>
          </a:r>
        </a:p>
      </dgm:t>
    </dgm:pt>
    <dgm:pt modelId="{EDB93818-A465-483A-A652-232B7096B197}" type="parTrans" cxnId="{9AEF827A-A0F2-4649-98E3-2AB762965AC1}">
      <dgm:prSet/>
      <dgm:spPr/>
      <dgm:t>
        <a:bodyPr/>
        <a:lstStyle/>
        <a:p>
          <a:endParaRPr lang="en-GB"/>
        </a:p>
      </dgm:t>
    </dgm:pt>
    <dgm:pt modelId="{8DA279C8-85F2-43EF-B70E-AC72111A94D8}" type="sibTrans" cxnId="{9AEF827A-A0F2-4649-98E3-2AB762965AC1}">
      <dgm:prSet/>
      <dgm:spPr/>
      <dgm:t>
        <a:bodyPr/>
        <a:lstStyle/>
        <a:p>
          <a:endParaRPr lang="en-GB"/>
        </a:p>
      </dgm:t>
    </dgm:pt>
    <dgm:pt modelId="{BD679534-E775-4259-93A4-F7381998926B}">
      <dgm:prSet custT="1"/>
      <dgm:spPr>
        <a:solidFill>
          <a:schemeClr val="bg1"/>
        </a:solidFill>
      </dgm:spPr>
      <dgm:t>
        <a:bodyPr/>
        <a:lstStyle/>
        <a:p>
          <a:pPr rtl="0"/>
          <a:r>
            <a:rPr lang="en-GB" sz="1800" dirty="0">
              <a:solidFill>
                <a:srgbClr val="7030A0"/>
              </a:solidFill>
            </a:rPr>
            <a:t>Disturbed sleep. </a:t>
          </a:r>
        </a:p>
      </dgm:t>
    </dgm:pt>
    <dgm:pt modelId="{C145A6E1-EF29-4257-95E4-F529272CC544}" type="parTrans" cxnId="{DDDBF6DB-74AE-4B72-85EC-6CD329850459}">
      <dgm:prSet/>
      <dgm:spPr/>
      <dgm:t>
        <a:bodyPr/>
        <a:lstStyle/>
        <a:p>
          <a:endParaRPr lang="en-GB"/>
        </a:p>
      </dgm:t>
    </dgm:pt>
    <dgm:pt modelId="{7063C857-EB65-4D04-AC08-D83E9FCD415F}" type="sibTrans" cxnId="{DDDBF6DB-74AE-4B72-85EC-6CD329850459}">
      <dgm:prSet/>
      <dgm:spPr/>
      <dgm:t>
        <a:bodyPr/>
        <a:lstStyle/>
        <a:p>
          <a:endParaRPr lang="en-GB"/>
        </a:p>
      </dgm:t>
    </dgm:pt>
    <dgm:pt modelId="{BE48AB9F-80CE-4393-BBB6-813A2342190E}" type="pres">
      <dgm:prSet presAssocID="{C6B7F13B-8663-4E1A-AA08-CBBCDBCDB711}" presName="Name0" presStyleCnt="0">
        <dgm:presLayoutVars>
          <dgm:dir/>
          <dgm:resizeHandles val="exact"/>
        </dgm:presLayoutVars>
      </dgm:prSet>
      <dgm:spPr/>
    </dgm:pt>
    <dgm:pt modelId="{AE995FAE-AB6A-43D4-B4F2-B76865CC80BC}" type="pres">
      <dgm:prSet presAssocID="{B65FC485-C3E8-4350-80A7-52E816DFF9F7}" presName="node" presStyleLbl="node1" presStyleIdx="0" presStyleCnt="2" custLinFactNeighborX="-117" custLinFactNeighborY="-1214">
        <dgm:presLayoutVars>
          <dgm:bulletEnabled val="1"/>
        </dgm:presLayoutVars>
      </dgm:prSet>
      <dgm:spPr/>
    </dgm:pt>
    <dgm:pt modelId="{C2A9BC07-9386-4856-B469-2A8E67D6C710}" type="pres">
      <dgm:prSet presAssocID="{97F61DD5-C836-4589-B8F5-420024AAC122}" presName="sibTrans" presStyleLbl="sibTrans2D1" presStyleIdx="0" presStyleCnt="1" custScaleY="103863" custLinFactNeighborX="17414" custLinFactNeighborY="44442"/>
      <dgm:spPr/>
    </dgm:pt>
    <dgm:pt modelId="{63F1CA76-78A4-4553-9A6A-9B701967348D}" type="pres">
      <dgm:prSet presAssocID="{97F61DD5-C836-4589-B8F5-420024AAC122}" presName="connectorText" presStyleLbl="sibTrans2D1" presStyleIdx="0" presStyleCnt="1"/>
      <dgm:spPr/>
    </dgm:pt>
    <dgm:pt modelId="{0E7806D9-8EE4-4CAF-B73C-0A1EF15F7C0E}" type="pres">
      <dgm:prSet presAssocID="{2A04786A-9734-408F-834D-1C300A97DEAA}" presName="node" presStyleLbl="node1" presStyleIdx="1" presStyleCnt="2">
        <dgm:presLayoutVars>
          <dgm:bulletEnabled val="1"/>
        </dgm:presLayoutVars>
      </dgm:prSet>
      <dgm:spPr/>
    </dgm:pt>
  </dgm:ptLst>
  <dgm:cxnLst>
    <dgm:cxn modelId="{CB6DE611-44A3-4787-89B9-AF9EA48650C9}" srcId="{2A04786A-9734-408F-834D-1C300A97DEAA}" destId="{4C54BCA9-7181-4E1E-9D0E-82F5DE24200E}" srcOrd="3" destOrd="0" parTransId="{DAAC1EFC-3C18-442E-A4AC-9E35C8DF22FC}" sibTransId="{76FB8534-D108-481C-8F3A-5529AB289D08}"/>
    <dgm:cxn modelId="{AFCE412D-D4A3-4846-A6FC-7BF1497C2F0C}" type="presOf" srcId="{3F6F3314-817E-4718-819F-9EC2A91641FB}" destId="{0E7806D9-8EE4-4CAF-B73C-0A1EF15F7C0E}" srcOrd="0" destOrd="5" presId="urn:microsoft.com/office/officeart/2005/8/layout/process1"/>
    <dgm:cxn modelId="{75FDFB36-D89D-4DD8-89C8-07CBD8EFC1AF}" srcId="{C6B7F13B-8663-4E1A-AA08-CBBCDBCDB711}" destId="{B65FC485-C3E8-4350-80A7-52E816DFF9F7}" srcOrd="0" destOrd="0" parTransId="{C96F653A-6C80-4447-93ED-097D1DEF2695}" sibTransId="{97F61DD5-C836-4589-B8F5-420024AAC122}"/>
    <dgm:cxn modelId="{F425203D-6EE5-4EC9-96D3-E7EB54216CAD}" srcId="{2A04786A-9734-408F-834D-1C300A97DEAA}" destId="{D9D0DA65-4CB6-4B13-A498-531BA682AE84}" srcOrd="1" destOrd="0" parTransId="{CDE6F244-F510-4E1B-9437-EFF452B627E2}" sibTransId="{6AF4B042-0743-48A0-A415-7B35E245EFC3}"/>
    <dgm:cxn modelId="{7C48275C-E783-40A6-9D12-4A5A67EFD084}" type="presOf" srcId="{C6B7F13B-8663-4E1A-AA08-CBBCDBCDB711}" destId="{BE48AB9F-80CE-4393-BBB6-813A2342190E}" srcOrd="0" destOrd="0" presId="urn:microsoft.com/office/officeart/2005/8/layout/process1"/>
    <dgm:cxn modelId="{BDDD7363-EEB9-4A03-B59D-2B09A6AA5044}" type="presOf" srcId="{3F7AED3F-437B-48FF-898F-A19213C2B173}" destId="{0E7806D9-8EE4-4CAF-B73C-0A1EF15F7C0E}" srcOrd="0" destOrd="1" presId="urn:microsoft.com/office/officeart/2005/8/layout/process1"/>
    <dgm:cxn modelId="{CC1A1D48-1DC3-4C03-9D82-4CE09A1A407A}" type="presOf" srcId="{97F61DD5-C836-4589-B8F5-420024AAC122}" destId="{C2A9BC07-9386-4856-B469-2A8E67D6C710}" srcOrd="0" destOrd="0" presId="urn:microsoft.com/office/officeart/2005/8/layout/process1"/>
    <dgm:cxn modelId="{98CA2070-75B7-405A-90D8-E1F594E3B289}" srcId="{2A04786A-9734-408F-834D-1C300A97DEAA}" destId="{3F7AED3F-437B-48FF-898F-A19213C2B173}" srcOrd="0" destOrd="0" parTransId="{FB6B1C88-CAD0-45F1-A60F-49D5ACC6A6FA}" sibTransId="{59A90194-73F5-4938-A60A-AB31F433DA59}"/>
    <dgm:cxn modelId="{9AEF827A-A0F2-4649-98E3-2AB762965AC1}" srcId="{2A04786A-9734-408F-834D-1C300A97DEAA}" destId="{3F6F3314-817E-4718-819F-9EC2A91641FB}" srcOrd="4" destOrd="0" parTransId="{EDB93818-A465-483A-A652-232B7096B197}" sibTransId="{8DA279C8-85F2-43EF-B70E-AC72111A94D8}"/>
    <dgm:cxn modelId="{974D9187-8B92-4F07-B495-874ECFEDE7B0}" type="presOf" srcId="{B65FC485-C3E8-4350-80A7-52E816DFF9F7}" destId="{AE995FAE-AB6A-43D4-B4F2-B76865CC80BC}" srcOrd="0" destOrd="0" presId="urn:microsoft.com/office/officeart/2005/8/layout/process1"/>
    <dgm:cxn modelId="{6D3FE187-C4B0-4D3D-ABCE-5AA02DC5E55A}" type="presOf" srcId="{97F61DD5-C836-4589-B8F5-420024AAC122}" destId="{63F1CA76-78A4-4553-9A6A-9B701967348D}" srcOrd="1" destOrd="0" presId="urn:microsoft.com/office/officeart/2005/8/layout/process1"/>
    <dgm:cxn modelId="{BC5CA9AE-4EF4-457A-8CE6-DFB15340D016}" type="presOf" srcId="{D9D0DA65-4CB6-4B13-A498-531BA682AE84}" destId="{0E7806D9-8EE4-4CAF-B73C-0A1EF15F7C0E}" srcOrd="0" destOrd="2" presId="urn:microsoft.com/office/officeart/2005/8/layout/process1"/>
    <dgm:cxn modelId="{EFC882B3-897A-4BBD-9DB9-B81565D71CBC}" type="presOf" srcId="{2A04786A-9734-408F-834D-1C300A97DEAA}" destId="{0E7806D9-8EE4-4CAF-B73C-0A1EF15F7C0E}" srcOrd="0" destOrd="0" presId="urn:microsoft.com/office/officeart/2005/8/layout/process1"/>
    <dgm:cxn modelId="{223AA3BB-969A-4C2A-8D61-A41E17076E58}" type="presOf" srcId="{31066208-1948-4F44-9D40-FC80B0DAE183}" destId="{0E7806D9-8EE4-4CAF-B73C-0A1EF15F7C0E}" srcOrd="0" destOrd="3" presId="urn:microsoft.com/office/officeart/2005/8/layout/process1"/>
    <dgm:cxn modelId="{C36993C8-BDCC-4156-B723-4ED573B3B16A}" srcId="{2A04786A-9734-408F-834D-1C300A97DEAA}" destId="{31066208-1948-4F44-9D40-FC80B0DAE183}" srcOrd="2" destOrd="0" parTransId="{B6E954BD-96CF-4480-90FA-7F3E1A8905AA}" sibTransId="{CA1B324A-9C19-40E4-9776-CF54D2FD9B41}"/>
    <dgm:cxn modelId="{05CE77CB-A7AA-470C-B43A-2F06EA85D3D5}" srcId="{C6B7F13B-8663-4E1A-AA08-CBBCDBCDB711}" destId="{2A04786A-9734-408F-834D-1C300A97DEAA}" srcOrd="1" destOrd="0" parTransId="{98F31BBD-B652-470B-9478-342BEE7905C9}" sibTransId="{E4AE16D4-5C46-461E-85A4-9F09F80B70C4}"/>
    <dgm:cxn modelId="{DDDBF6DB-74AE-4B72-85EC-6CD329850459}" srcId="{2A04786A-9734-408F-834D-1C300A97DEAA}" destId="{BD679534-E775-4259-93A4-F7381998926B}" srcOrd="5" destOrd="0" parTransId="{C145A6E1-EF29-4257-95E4-F529272CC544}" sibTransId="{7063C857-EB65-4D04-AC08-D83E9FCD415F}"/>
    <dgm:cxn modelId="{E9D60FEB-6735-43C9-A2B4-6C81B81CF99E}" type="presOf" srcId="{4C54BCA9-7181-4E1E-9D0E-82F5DE24200E}" destId="{0E7806D9-8EE4-4CAF-B73C-0A1EF15F7C0E}" srcOrd="0" destOrd="4" presId="urn:microsoft.com/office/officeart/2005/8/layout/process1"/>
    <dgm:cxn modelId="{0570CBEF-F752-4FAE-9F1B-71D61336F997}" type="presOf" srcId="{BD679534-E775-4259-93A4-F7381998926B}" destId="{0E7806D9-8EE4-4CAF-B73C-0A1EF15F7C0E}" srcOrd="0" destOrd="6" presId="urn:microsoft.com/office/officeart/2005/8/layout/process1"/>
    <dgm:cxn modelId="{33776984-2FC4-47E0-A908-25BB2BA93982}" type="presParOf" srcId="{BE48AB9F-80CE-4393-BBB6-813A2342190E}" destId="{AE995FAE-AB6A-43D4-B4F2-B76865CC80BC}" srcOrd="0" destOrd="0" presId="urn:microsoft.com/office/officeart/2005/8/layout/process1"/>
    <dgm:cxn modelId="{5951A047-8D30-4CA1-A71A-6116115FE1DC}" type="presParOf" srcId="{BE48AB9F-80CE-4393-BBB6-813A2342190E}" destId="{C2A9BC07-9386-4856-B469-2A8E67D6C710}" srcOrd="1" destOrd="0" presId="urn:microsoft.com/office/officeart/2005/8/layout/process1"/>
    <dgm:cxn modelId="{ABF40536-3C5F-4651-866F-EE21DE2D10EE}" type="presParOf" srcId="{C2A9BC07-9386-4856-B469-2A8E67D6C710}" destId="{63F1CA76-78A4-4553-9A6A-9B701967348D}" srcOrd="0" destOrd="0" presId="urn:microsoft.com/office/officeart/2005/8/layout/process1"/>
    <dgm:cxn modelId="{A659D34A-6989-4D3E-A443-7795D32E4070}" type="presParOf" srcId="{BE48AB9F-80CE-4393-BBB6-813A2342190E}" destId="{0E7806D9-8EE4-4CAF-B73C-0A1EF15F7C0E}"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94291BE-272C-4E9C-9FEC-0318C2FF633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3765DF09-2473-47EB-88E0-8C3255625A2A}" type="pres">
      <dgm:prSet presAssocID="{694291BE-272C-4E9C-9FEC-0318C2FF6334}" presName="diagram" presStyleCnt="0">
        <dgm:presLayoutVars>
          <dgm:dir/>
          <dgm:resizeHandles val="exact"/>
        </dgm:presLayoutVars>
      </dgm:prSet>
      <dgm:spPr/>
    </dgm:pt>
  </dgm:ptLst>
  <dgm:cxnLst>
    <dgm:cxn modelId="{3196AC81-6377-4A85-AAC3-48FF3D44170E}" type="presOf" srcId="{694291BE-272C-4E9C-9FEC-0318C2FF6334}" destId="{3765DF09-2473-47EB-88E0-8C3255625A2A}" srcOrd="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F08E6E-FF63-4CA9-90ED-221D5D609385}">
      <dsp:nvSpPr>
        <dsp:cNvPr id="0" name=""/>
        <dsp:cNvSpPr/>
      </dsp:nvSpPr>
      <dsp:spPr>
        <a:xfrm>
          <a:off x="454035" y="0"/>
          <a:ext cx="5145733" cy="3219796"/>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1CCC4BF-B1EC-4D2D-B032-5BB030DAE257}">
      <dsp:nvSpPr>
        <dsp:cNvPr id="0" name=""/>
        <dsp:cNvSpPr/>
      </dsp:nvSpPr>
      <dsp:spPr>
        <a:xfrm>
          <a:off x="1249" y="965938"/>
          <a:ext cx="1750518" cy="1287918"/>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dirty="0"/>
            <a:t>Who are the Mental Health Support Team?</a:t>
          </a:r>
        </a:p>
      </dsp:txBody>
      <dsp:txXfrm>
        <a:off x="64120" y="1028809"/>
        <a:ext cx="1624776" cy="1162176"/>
      </dsp:txXfrm>
    </dsp:sp>
    <dsp:sp modelId="{EA9E416C-28C6-4D9F-90D8-977485301A3E}">
      <dsp:nvSpPr>
        <dsp:cNvPr id="0" name=""/>
        <dsp:cNvSpPr/>
      </dsp:nvSpPr>
      <dsp:spPr>
        <a:xfrm>
          <a:off x="2043521" y="965938"/>
          <a:ext cx="1966760" cy="1287918"/>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dirty="0"/>
            <a:t>To understand What Mental Health is?</a:t>
          </a:r>
        </a:p>
      </dsp:txBody>
      <dsp:txXfrm>
        <a:off x="2106392" y="1028809"/>
        <a:ext cx="1841018" cy="1162176"/>
      </dsp:txXfrm>
    </dsp:sp>
    <dsp:sp modelId="{59A5B14D-2811-4743-8301-5325D9C0BEA7}">
      <dsp:nvSpPr>
        <dsp:cNvPr id="0" name=""/>
        <dsp:cNvSpPr/>
      </dsp:nvSpPr>
      <dsp:spPr>
        <a:xfrm>
          <a:off x="4302035" y="922619"/>
          <a:ext cx="1750518" cy="1374556"/>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dirty="0"/>
            <a:t>Types of Mental Health difficulty</a:t>
          </a:r>
        </a:p>
      </dsp:txBody>
      <dsp:txXfrm>
        <a:off x="4369135" y="989719"/>
        <a:ext cx="1616318" cy="12403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6FC388-3F0C-483C-B95C-D8628703226D}">
      <dsp:nvSpPr>
        <dsp:cNvPr id="0" name=""/>
        <dsp:cNvSpPr/>
      </dsp:nvSpPr>
      <dsp:spPr>
        <a:xfrm>
          <a:off x="12594" y="766152"/>
          <a:ext cx="2533545" cy="760063"/>
        </a:xfrm>
        <a:prstGeom prst="rect">
          <a:avLst/>
        </a:prstGeom>
        <a:solidFill>
          <a:srgbClr val="FF9933"/>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206" tIns="200206" rIns="200206" bIns="200206" numCol="1" spcCol="1270" anchor="ctr" anchorCtr="0">
          <a:noAutofit/>
        </a:bodyPr>
        <a:lstStyle/>
        <a:p>
          <a:pPr marL="0" lvl="0" indent="0" algn="ctr" defTabSz="889000">
            <a:lnSpc>
              <a:spcPct val="90000"/>
            </a:lnSpc>
            <a:spcBef>
              <a:spcPct val="0"/>
            </a:spcBef>
            <a:spcAft>
              <a:spcPct val="35000"/>
            </a:spcAft>
            <a:buNone/>
          </a:pPr>
          <a:r>
            <a:rPr lang="en-US" sz="2000" kern="1200" dirty="0"/>
            <a:t>Access </a:t>
          </a:r>
        </a:p>
      </dsp:txBody>
      <dsp:txXfrm>
        <a:off x="12594" y="766152"/>
        <a:ext cx="2533545" cy="760063"/>
      </dsp:txXfrm>
    </dsp:sp>
    <dsp:sp modelId="{A1AC2E0A-D726-41C4-B383-9EBA445C265C}">
      <dsp:nvSpPr>
        <dsp:cNvPr id="0" name=""/>
        <dsp:cNvSpPr/>
      </dsp:nvSpPr>
      <dsp:spPr>
        <a:xfrm>
          <a:off x="12594" y="1526215"/>
          <a:ext cx="2533545" cy="3076043"/>
        </a:xfrm>
        <a:prstGeom prst="rect">
          <a:avLst/>
        </a:prstGeom>
        <a:solidFill>
          <a:schemeClr val="accent2">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0258" tIns="250258" rIns="250258" bIns="250258" numCol="1" spcCol="1270" anchor="t" anchorCtr="0">
          <a:noAutofit/>
        </a:bodyPr>
        <a:lstStyle/>
        <a:p>
          <a:pPr marL="0" lvl="0" indent="0" algn="l" defTabSz="800100">
            <a:lnSpc>
              <a:spcPct val="90000"/>
            </a:lnSpc>
            <a:spcBef>
              <a:spcPct val="0"/>
            </a:spcBef>
            <a:spcAft>
              <a:spcPct val="35000"/>
            </a:spcAft>
            <a:buNone/>
          </a:pPr>
          <a:r>
            <a:rPr lang="en-US" sz="1800" kern="1200" dirty="0">
              <a:latin typeface="+mj-lt"/>
            </a:rPr>
            <a:t>Work across schools and colleges to provide better access to specialist mental health services. </a:t>
          </a:r>
        </a:p>
      </dsp:txBody>
      <dsp:txXfrm>
        <a:off x="12594" y="1526215"/>
        <a:ext cx="2533545" cy="3076043"/>
      </dsp:txXfrm>
    </dsp:sp>
    <dsp:sp modelId="{083D3D87-0B7E-4508-85F4-B3D939DD9B9D}">
      <dsp:nvSpPr>
        <dsp:cNvPr id="0" name=""/>
        <dsp:cNvSpPr/>
      </dsp:nvSpPr>
      <dsp:spPr>
        <a:xfrm>
          <a:off x="2653928" y="766152"/>
          <a:ext cx="2533545" cy="760063"/>
        </a:xfrm>
        <a:prstGeom prst="rect">
          <a:avLst/>
        </a:prstGeom>
        <a:solidFill>
          <a:srgbClr val="FF9933"/>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206" tIns="200206" rIns="200206" bIns="200206" numCol="1" spcCol="1270" anchor="ctr" anchorCtr="0">
          <a:noAutofit/>
        </a:bodyPr>
        <a:lstStyle/>
        <a:p>
          <a:pPr marL="0" lvl="0" indent="0" algn="ctr" defTabSz="889000">
            <a:lnSpc>
              <a:spcPct val="90000"/>
            </a:lnSpc>
            <a:spcBef>
              <a:spcPct val="0"/>
            </a:spcBef>
            <a:spcAft>
              <a:spcPct val="35000"/>
            </a:spcAft>
            <a:buNone/>
          </a:pPr>
          <a:r>
            <a:rPr lang="en-US" sz="2000" kern="1200" dirty="0"/>
            <a:t>Work with YP</a:t>
          </a:r>
        </a:p>
      </dsp:txBody>
      <dsp:txXfrm>
        <a:off x="2653928" y="766152"/>
        <a:ext cx="2533545" cy="760063"/>
      </dsp:txXfrm>
    </dsp:sp>
    <dsp:sp modelId="{D86B5519-3DB1-45C6-9BFA-3CF04652CA3F}">
      <dsp:nvSpPr>
        <dsp:cNvPr id="0" name=""/>
        <dsp:cNvSpPr/>
      </dsp:nvSpPr>
      <dsp:spPr>
        <a:xfrm>
          <a:off x="2653928" y="1526215"/>
          <a:ext cx="2533545" cy="3076043"/>
        </a:xfrm>
        <a:prstGeom prst="rect">
          <a:avLst/>
        </a:prstGeom>
        <a:solidFill>
          <a:schemeClr val="accent2">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0258" tIns="250258" rIns="250258" bIns="250258" numCol="1" spcCol="1270" anchor="t" anchorCtr="0">
          <a:noAutofit/>
        </a:bodyPr>
        <a:lstStyle/>
        <a:p>
          <a:pPr marL="0" lvl="0" indent="0" algn="l" defTabSz="711200">
            <a:lnSpc>
              <a:spcPct val="90000"/>
            </a:lnSpc>
            <a:spcBef>
              <a:spcPct val="0"/>
            </a:spcBef>
            <a:spcAft>
              <a:spcPct val="35000"/>
            </a:spcAft>
            <a:buNone/>
          </a:pPr>
          <a:r>
            <a:rPr lang="en-US" sz="1800" kern="1200" dirty="0">
              <a:solidFill>
                <a:prstClr val="black">
                  <a:hueOff val="0"/>
                  <a:satOff val="0"/>
                  <a:lumOff val="0"/>
                  <a:alphaOff val="0"/>
                </a:prstClr>
              </a:solidFill>
              <a:latin typeface="+mj-lt"/>
              <a:ea typeface="+mn-ea"/>
              <a:cs typeface="+mn-cs"/>
            </a:rPr>
            <a:t>Offer short term evidence-based interventions  to children and young people on a one to one or group session basis (via parents in primary school settings)</a:t>
          </a:r>
        </a:p>
      </dsp:txBody>
      <dsp:txXfrm>
        <a:off x="2653928" y="1526215"/>
        <a:ext cx="2533545" cy="3076043"/>
      </dsp:txXfrm>
    </dsp:sp>
    <dsp:sp modelId="{7162BD9F-6941-4FBC-9B73-9985AE10C744}">
      <dsp:nvSpPr>
        <dsp:cNvPr id="0" name=""/>
        <dsp:cNvSpPr/>
      </dsp:nvSpPr>
      <dsp:spPr>
        <a:xfrm>
          <a:off x="5307855" y="766152"/>
          <a:ext cx="2533545" cy="760063"/>
        </a:xfrm>
        <a:prstGeom prst="rect">
          <a:avLst/>
        </a:prstGeom>
        <a:solidFill>
          <a:srgbClr val="FF9933"/>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206" tIns="200206" rIns="200206" bIns="200206" numCol="1" spcCol="1270" anchor="ctr" anchorCtr="0">
          <a:noAutofit/>
        </a:bodyPr>
        <a:lstStyle/>
        <a:p>
          <a:pPr marL="0" lvl="0" indent="0" algn="ctr" defTabSz="889000">
            <a:lnSpc>
              <a:spcPct val="90000"/>
            </a:lnSpc>
            <a:spcBef>
              <a:spcPct val="0"/>
            </a:spcBef>
            <a:spcAft>
              <a:spcPct val="35000"/>
            </a:spcAft>
            <a:buNone/>
          </a:pPr>
          <a:r>
            <a:rPr lang="en-US" sz="2000" kern="1200" dirty="0"/>
            <a:t>Parents/ Careers &amp; Teachers</a:t>
          </a:r>
        </a:p>
      </dsp:txBody>
      <dsp:txXfrm>
        <a:off x="5307855" y="766152"/>
        <a:ext cx="2533545" cy="760063"/>
      </dsp:txXfrm>
    </dsp:sp>
    <dsp:sp modelId="{137C00BE-AD3D-4C1C-B6D3-4002FD236E74}">
      <dsp:nvSpPr>
        <dsp:cNvPr id="0" name=""/>
        <dsp:cNvSpPr/>
      </dsp:nvSpPr>
      <dsp:spPr>
        <a:xfrm>
          <a:off x="5307855" y="1526215"/>
          <a:ext cx="2533545" cy="3076043"/>
        </a:xfrm>
        <a:prstGeom prst="rect">
          <a:avLst/>
        </a:prstGeom>
        <a:solidFill>
          <a:schemeClr val="accent2">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0258" tIns="250258" rIns="250258" bIns="250258" numCol="1" spcCol="1270" anchor="t" anchorCtr="0">
          <a:noAutofit/>
        </a:bodyPr>
        <a:lstStyle/>
        <a:p>
          <a:pPr marL="0" lvl="0" indent="0" algn="l" defTabSz="800100">
            <a:lnSpc>
              <a:spcPct val="90000"/>
            </a:lnSpc>
            <a:spcBef>
              <a:spcPct val="0"/>
            </a:spcBef>
            <a:spcAft>
              <a:spcPct val="35000"/>
            </a:spcAft>
            <a:buNone/>
          </a:pPr>
          <a:r>
            <a:rPr lang="en-US" sz="1800" kern="1200" dirty="0">
              <a:solidFill>
                <a:prstClr val="black">
                  <a:hueOff val="0"/>
                  <a:satOff val="0"/>
                  <a:lumOff val="0"/>
                  <a:alphaOff val="0"/>
                </a:prstClr>
              </a:solidFill>
              <a:latin typeface="+mj-lt"/>
              <a:ea typeface="+mn-ea"/>
              <a:cs typeface="+mn-cs"/>
            </a:rPr>
            <a:t>Offer sessions to Parents and Teachers to raise awareness of mental health difficulties and explore ways to support children and young people</a:t>
          </a:r>
          <a:r>
            <a:rPr lang="en-US" sz="1600" kern="1200" dirty="0">
              <a:solidFill>
                <a:prstClr val="black">
                  <a:hueOff val="0"/>
                  <a:satOff val="0"/>
                  <a:lumOff val="0"/>
                  <a:alphaOff val="0"/>
                </a:prstClr>
              </a:solidFill>
              <a:latin typeface="+mj-lt"/>
              <a:ea typeface="+mn-ea"/>
              <a:cs typeface="+mn-cs"/>
            </a:rPr>
            <a:t>.</a:t>
          </a:r>
        </a:p>
      </dsp:txBody>
      <dsp:txXfrm>
        <a:off x="5307855" y="1526215"/>
        <a:ext cx="2533545" cy="30760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3C832-9612-4F16-A2DC-FDA54F3B6117}">
      <dsp:nvSpPr>
        <dsp:cNvPr id="0" name=""/>
        <dsp:cNvSpPr/>
      </dsp:nvSpPr>
      <dsp:spPr>
        <a:xfrm>
          <a:off x="0" y="668"/>
          <a:ext cx="6723528"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22F1A4E1-AC5E-4A88-A536-BCBF2E1075F9}">
      <dsp:nvSpPr>
        <dsp:cNvPr id="0" name=""/>
        <dsp:cNvSpPr/>
      </dsp:nvSpPr>
      <dsp:spPr>
        <a:xfrm>
          <a:off x="0" y="668"/>
          <a:ext cx="6716962" cy="17207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b="1" kern="1200" dirty="0"/>
            <a:t>We all have mental health. </a:t>
          </a:r>
          <a:r>
            <a:rPr lang="en-GB" sz="2000" kern="1200" dirty="0"/>
            <a:t>Mental health is about our feelings, thoughts, emotions and our moods. Looking after our mental health is just as important as looking after our physical health. </a:t>
          </a:r>
        </a:p>
      </dsp:txBody>
      <dsp:txXfrm>
        <a:off x="0" y="668"/>
        <a:ext cx="6716962" cy="1720768"/>
      </dsp:txXfrm>
    </dsp:sp>
    <dsp:sp modelId="{2F5463BC-B8DF-4E72-BDC0-2ACCF4B7BA0C}">
      <dsp:nvSpPr>
        <dsp:cNvPr id="0" name=""/>
        <dsp:cNvSpPr/>
      </dsp:nvSpPr>
      <dsp:spPr>
        <a:xfrm>
          <a:off x="0" y="1721437"/>
          <a:ext cx="6723528"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0A66981E-66CC-4F0E-88B4-FB374869D304}">
      <dsp:nvSpPr>
        <dsp:cNvPr id="0" name=""/>
        <dsp:cNvSpPr/>
      </dsp:nvSpPr>
      <dsp:spPr>
        <a:xfrm>
          <a:off x="0" y="1721437"/>
          <a:ext cx="6723528" cy="14410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b="1" kern="1200" dirty="0"/>
            <a:t>We all have </a:t>
          </a:r>
          <a:r>
            <a:rPr lang="en-GB" sz="2000" kern="1200" dirty="0"/>
            <a:t>small feelings </a:t>
          </a:r>
          <a:r>
            <a:rPr lang="en-GB" sz="2000" b="1" kern="1200" dirty="0"/>
            <a:t>every day: </a:t>
          </a:r>
          <a:r>
            <a:rPr lang="en-GB" sz="2000" kern="1200" dirty="0"/>
            <a:t>These sometimes feel strong and overwhelming, whether happy or sad, but they go away before too long. </a:t>
          </a:r>
        </a:p>
      </dsp:txBody>
      <dsp:txXfrm>
        <a:off x="0" y="1721437"/>
        <a:ext cx="6723528" cy="1441083"/>
      </dsp:txXfrm>
    </dsp:sp>
    <dsp:sp modelId="{732C2A43-2667-4FC0-BC77-629599F7A966}">
      <dsp:nvSpPr>
        <dsp:cNvPr id="0" name=""/>
        <dsp:cNvSpPr/>
      </dsp:nvSpPr>
      <dsp:spPr>
        <a:xfrm>
          <a:off x="0" y="3162520"/>
          <a:ext cx="6723528"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08F347A-563D-4A18-8EBE-4555841062E7}">
      <dsp:nvSpPr>
        <dsp:cNvPr id="0" name=""/>
        <dsp:cNvSpPr/>
      </dsp:nvSpPr>
      <dsp:spPr>
        <a:xfrm>
          <a:off x="0" y="3162520"/>
          <a:ext cx="6723528" cy="14410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b="1" kern="1200" dirty="0"/>
            <a:t>Sometimes we experience </a:t>
          </a:r>
          <a:r>
            <a:rPr lang="en-GB" sz="2000" kern="1200" dirty="0"/>
            <a:t>big feelings</a:t>
          </a:r>
          <a:r>
            <a:rPr lang="en-GB" sz="2000" b="1" kern="1200" dirty="0"/>
            <a:t>: </a:t>
          </a:r>
          <a:r>
            <a:rPr lang="en-GB" sz="2000" kern="1200" dirty="0"/>
            <a:t>These feel strong and overwhelming and last for a long time. They stop us doing what we want to do in our lives. </a:t>
          </a:r>
        </a:p>
      </dsp:txBody>
      <dsp:txXfrm>
        <a:off x="0" y="3162520"/>
        <a:ext cx="6723528" cy="14410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E2020B-5BC0-4870-98C7-5F470A11AD24}">
      <dsp:nvSpPr>
        <dsp:cNvPr id="0" name=""/>
        <dsp:cNvSpPr/>
      </dsp:nvSpPr>
      <dsp:spPr>
        <a:xfrm>
          <a:off x="0" y="0"/>
          <a:ext cx="8229600" cy="1211137"/>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kern="1200" dirty="0">
              <a:solidFill>
                <a:srgbClr val="7030A0"/>
              </a:solidFill>
            </a:rPr>
            <a:t>1 in 10 young people will experience a mental health problem</a:t>
          </a:r>
          <a:r>
            <a:rPr lang="en-GB" sz="1900" kern="1200" dirty="0">
              <a:solidFill>
                <a:schemeClr val="accent1">
                  <a:lumMod val="75000"/>
                </a:schemeClr>
              </a:solidFill>
            </a:rPr>
            <a:t>. </a:t>
          </a:r>
        </a:p>
      </dsp:txBody>
      <dsp:txXfrm>
        <a:off x="59123" y="59123"/>
        <a:ext cx="8111354" cy="1092891"/>
      </dsp:txXfrm>
    </dsp:sp>
    <dsp:sp modelId="{4D494D79-D61C-4FDD-B2AE-303BE75D687D}">
      <dsp:nvSpPr>
        <dsp:cNvPr id="0" name=""/>
        <dsp:cNvSpPr/>
      </dsp:nvSpPr>
      <dsp:spPr>
        <a:xfrm>
          <a:off x="0" y="1251669"/>
          <a:ext cx="8229600" cy="1211137"/>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GB" sz="2300" b="1" kern="1200" dirty="0">
              <a:solidFill>
                <a:srgbClr val="FF9933"/>
              </a:solidFill>
            </a:rPr>
            <a:t>That is around three students in the classroom, so mental health problems are likely to affect most children, whether they experience it or their friends </a:t>
          </a:r>
          <a:r>
            <a:rPr lang="en-GB" sz="2400" b="1" kern="1200" dirty="0">
              <a:solidFill>
                <a:srgbClr val="FF9933"/>
              </a:solidFill>
            </a:rPr>
            <a:t>do</a:t>
          </a:r>
          <a:r>
            <a:rPr lang="en-GB" sz="2400" kern="1200" dirty="0">
              <a:solidFill>
                <a:srgbClr val="FF9933"/>
              </a:solidFill>
            </a:rPr>
            <a:t>.</a:t>
          </a:r>
        </a:p>
      </dsp:txBody>
      <dsp:txXfrm>
        <a:off x="59123" y="1310792"/>
        <a:ext cx="8111354" cy="1092891"/>
      </dsp:txXfrm>
    </dsp:sp>
    <dsp:sp modelId="{3A10130E-6E5A-430F-AC3F-FD680221A89E}">
      <dsp:nvSpPr>
        <dsp:cNvPr id="0" name=""/>
        <dsp:cNvSpPr/>
      </dsp:nvSpPr>
      <dsp:spPr>
        <a:xfrm>
          <a:off x="0" y="2446462"/>
          <a:ext cx="8229600" cy="1211137"/>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kern="1200" dirty="0">
              <a:solidFill>
                <a:srgbClr val="7030A0"/>
              </a:solidFill>
            </a:rPr>
            <a:t>It is known that over 50% of mental illness starts before the age of 14</a:t>
          </a:r>
        </a:p>
        <a:p>
          <a:pPr marL="0" lvl="0" indent="0" algn="ctr" defTabSz="1066800" rtl="0">
            <a:lnSpc>
              <a:spcPct val="90000"/>
            </a:lnSpc>
            <a:spcBef>
              <a:spcPct val="0"/>
            </a:spcBef>
            <a:spcAft>
              <a:spcPct val="35000"/>
            </a:spcAft>
            <a:buNone/>
          </a:pPr>
          <a:r>
            <a:rPr lang="en-GB" sz="2400" kern="1200" dirty="0">
              <a:solidFill>
                <a:srgbClr val="7030A0"/>
              </a:solidFill>
            </a:rPr>
            <a:t> and 75% by the age of 18.</a:t>
          </a:r>
        </a:p>
      </dsp:txBody>
      <dsp:txXfrm>
        <a:off x="59123" y="2505585"/>
        <a:ext cx="8111354" cy="10928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24E9B6-BE9C-4344-8CB9-DEF6EE538BC5}">
      <dsp:nvSpPr>
        <dsp:cNvPr id="0" name=""/>
        <dsp:cNvSpPr/>
      </dsp:nvSpPr>
      <dsp:spPr>
        <a:xfrm>
          <a:off x="1469" y="1200726"/>
          <a:ext cx="2865871" cy="2865871"/>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0320" rIns="157718" bIns="20320" numCol="1" spcCol="1270" anchor="ctr" anchorCtr="0">
          <a:noAutofit/>
        </a:bodyPr>
        <a:lstStyle/>
        <a:p>
          <a:pPr marL="0" lvl="0" indent="0" algn="ctr" defTabSz="711200">
            <a:lnSpc>
              <a:spcPct val="90000"/>
            </a:lnSpc>
            <a:spcBef>
              <a:spcPct val="0"/>
            </a:spcBef>
            <a:spcAft>
              <a:spcPct val="35000"/>
            </a:spcAft>
            <a:buNone/>
          </a:pPr>
          <a:r>
            <a:rPr lang="en-GB" sz="1600" b="0" kern="1200" dirty="0"/>
            <a:t>Difficulties in separating from home/caregiver that would not be proportionate for their age.</a:t>
          </a:r>
        </a:p>
      </dsp:txBody>
      <dsp:txXfrm>
        <a:off x="421166" y="1620423"/>
        <a:ext cx="2026477" cy="2026477"/>
      </dsp:txXfrm>
    </dsp:sp>
    <dsp:sp modelId="{2374ECA4-AE6A-40F2-AED7-8003B1753423}">
      <dsp:nvSpPr>
        <dsp:cNvPr id="0" name=""/>
        <dsp:cNvSpPr/>
      </dsp:nvSpPr>
      <dsp:spPr>
        <a:xfrm>
          <a:off x="2294166" y="1200726"/>
          <a:ext cx="2865871" cy="2865871"/>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t>Persistent worries about specific things, or anything and everything</a:t>
          </a:r>
        </a:p>
      </dsp:txBody>
      <dsp:txXfrm>
        <a:off x="2713863" y="1620423"/>
        <a:ext cx="2026477" cy="2026477"/>
      </dsp:txXfrm>
    </dsp:sp>
    <dsp:sp modelId="{6937F176-EB00-4364-85E0-5AAD03B3A34D}">
      <dsp:nvSpPr>
        <dsp:cNvPr id="0" name=""/>
        <dsp:cNvSpPr/>
      </dsp:nvSpPr>
      <dsp:spPr>
        <a:xfrm>
          <a:off x="4586863" y="1200726"/>
          <a:ext cx="2865871" cy="2865871"/>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t>Persistent reluctance or refusal to go to school.</a:t>
          </a:r>
        </a:p>
      </dsp:txBody>
      <dsp:txXfrm>
        <a:off x="5006560" y="1620423"/>
        <a:ext cx="2026477" cy="2026477"/>
      </dsp:txXfrm>
    </dsp:sp>
    <dsp:sp modelId="{FE73ED34-8058-4B4B-8E03-33369E35FBCD}">
      <dsp:nvSpPr>
        <dsp:cNvPr id="0" name=""/>
        <dsp:cNvSpPr/>
      </dsp:nvSpPr>
      <dsp:spPr>
        <a:xfrm>
          <a:off x="6879560" y="1200726"/>
          <a:ext cx="2865871" cy="2865871"/>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prstClr val="black"/>
              </a:solidFill>
              <a:latin typeface="Century Gothic"/>
              <a:ea typeface="+mn-ea"/>
              <a:cs typeface="+mn-cs"/>
            </a:rPr>
            <a:t>Difficulties sleeping</a:t>
          </a:r>
        </a:p>
      </dsp:txBody>
      <dsp:txXfrm>
        <a:off x="7299257" y="1620423"/>
        <a:ext cx="2026477" cy="2026477"/>
      </dsp:txXfrm>
    </dsp:sp>
    <dsp:sp modelId="{3B6906AF-2C27-46BB-B9E8-F877084C38B6}">
      <dsp:nvSpPr>
        <dsp:cNvPr id="0" name=""/>
        <dsp:cNvSpPr/>
      </dsp:nvSpPr>
      <dsp:spPr>
        <a:xfrm>
          <a:off x="9172257" y="1200726"/>
          <a:ext cx="2865871" cy="2865871"/>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0320" rIns="157718" bIns="20320" numCol="1" spcCol="1270" anchor="ctr" anchorCtr="0">
          <a:noAutofit/>
        </a:bodyPr>
        <a:lstStyle/>
        <a:p>
          <a:pPr marL="0" lvl="0" indent="0" algn="ctr" defTabSz="889000">
            <a:lnSpc>
              <a:spcPct val="90000"/>
            </a:lnSpc>
            <a:spcBef>
              <a:spcPct val="0"/>
            </a:spcBef>
            <a:spcAft>
              <a:spcPct val="35000"/>
            </a:spcAft>
            <a:buNone/>
          </a:pPr>
          <a:r>
            <a:rPr lang="en-GB" sz="1600" b="0" kern="1200" dirty="0">
              <a:solidFill>
                <a:prstClr val="black"/>
              </a:solidFill>
              <a:latin typeface="Century Gothic"/>
              <a:ea typeface="+mn-ea"/>
              <a:cs typeface="+mn-cs"/>
            </a:rPr>
            <a:t>Catastrophising</a:t>
          </a:r>
        </a:p>
      </dsp:txBody>
      <dsp:txXfrm>
        <a:off x="9591954" y="1620423"/>
        <a:ext cx="2026477" cy="202647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24E9B6-BE9C-4344-8CB9-DEF6EE538BC5}">
      <dsp:nvSpPr>
        <dsp:cNvPr id="0" name=""/>
        <dsp:cNvSpPr/>
      </dsp:nvSpPr>
      <dsp:spPr>
        <a:xfrm>
          <a:off x="1469" y="1086426"/>
          <a:ext cx="2865871" cy="2865871"/>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p>
        <a:p>
          <a:pPr marL="0" lvl="0" indent="0" algn="ctr" defTabSz="889000">
            <a:lnSpc>
              <a:spcPct val="90000"/>
            </a:lnSpc>
            <a:spcBef>
              <a:spcPct val="0"/>
            </a:spcBef>
            <a:spcAft>
              <a:spcPct val="35000"/>
            </a:spcAft>
            <a:buNone/>
          </a:pPr>
          <a:r>
            <a:rPr lang="en-GB" sz="2000" b="0" kern="1200" dirty="0"/>
            <a:t>Frequent complaints such as stomach aches when there is no physical reason</a:t>
          </a:r>
        </a:p>
      </dsp:txBody>
      <dsp:txXfrm>
        <a:off x="421166" y="1506123"/>
        <a:ext cx="2026477" cy="2026477"/>
      </dsp:txXfrm>
    </dsp:sp>
    <dsp:sp modelId="{2374ECA4-AE6A-40F2-AED7-8003B1753423}">
      <dsp:nvSpPr>
        <dsp:cNvPr id="0" name=""/>
        <dsp:cNvSpPr/>
      </dsp:nvSpPr>
      <dsp:spPr>
        <a:xfrm>
          <a:off x="2294166" y="1086426"/>
          <a:ext cx="2865871" cy="2865871"/>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t>Excessive crying</a:t>
          </a:r>
        </a:p>
      </dsp:txBody>
      <dsp:txXfrm>
        <a:off x="2713863" y="1506123"/>
        <a:ext cx="2026477" cy="2026477"/>
      </dsp:txXfrm>
    </dsp:sp>
    <dsp:sp modelId="{6937F176-EB00-4364-85E0-5AAD03B3A34D}">
      <dsp:nvSpPr>
        <dsp:cNvPr id="0" name=""/>
        <dsp:cNvSpPr/>
      </dsp:nvSpPr>
      <dsp:spPr>
        <a:xfrm>
          <a:off x="4586863" y="1086426"/>
          <a:ext cx="2865871" cy="2865871"/>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2860" rIns="157718" bIns="22860" numCol="1" spcCol="1270" anchor="ctr" anchorCtr="0">
          <a:noAutofit/>
        </a:bodyPr>
        <a:lstStyle/>
        <a:p>
          <a:pPr marL="0" lvl="0" indent="0" algn="ctr" defTabSz="800100">
            <a:lnSpc>
              <a:spcPct val="90000"/>
            </a:lnSpc>
            <a:spcBef>
              <a:spcPct val="0"/>
            </a:spcBef>
            <a:spcAft>
              <a:spcPct val="35000"/>
            </a:spcAft>
            <a:buNone/>
          </a:pPr>
          <a:r>
            <a:rPr lang="en-GB" sz="1800" b="0" kern="1200" dirty="0"/>
            <a:t>Reluctance to try new things or do things independently</a:t>
          </a:r>
        </a:p>
      </dsp:txBody>
      <dsp:txXfrm>
        <a:off x="5006560" y="1506123"/>
        <a:ext cx="2026477" cy="2026477"/>
      </dsp:txXfrm>
    </dsp:sp>
    <dsp:sp modelId="{3B6906AF-2C27-46BB-B9E8-F877084C38B6}">
      <dsp:nvSpPr>
        <dsp:cNvPr id="0" name=""/>
        <dsp:cNvSpPr/>
      </dsp:nvSpPr>
      <dsp:spPr>
        <a:xfrm>
          <a:off x="6879560" y="1086426"/>
          <a:ext cx="2865871" cy="2865871"/>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t>Becoming easily frustrated or angry</a:t>
          </a:r>
        </a:p>
      </dsp:txBody>
      <dsp:txXfrm>
        <a:off x="7299257" y="1506123"/>
        <a:ext cx="2026477" cy="2026477"/>
      </dsp:txXfrm>
    </dsp:sp>
    <dsp:sp modelId="{43D25D01-7475-486D-B588-CAF248781620}">
      <dsp:nvSpPr>
        <dsp:cNvPr id="0" name=""/>
        <dsp:cNvSpPr/>
      </dsp:nvSpPr>
      <dsp:spPr>
        <a:xfrm>
          <a:off x="9172257" y="1086426"/>
          <a:ext cx="2865871" cy="2865871"/>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prstClr val="black"/>
              </a:solidFill>
              <a:latin typeface="Century Gothic"/>
              <a:ea typeface="+mn-ea"/>
              <a:cs typeface="+mn-cs"/>
            </a:rPr>
            <a:t>Avoiding doing things they used to enjoy</a:t>
          </a:r>
        </a:p>
      </dsp:txBody>
      <dsp:txXfrm>
        <a:off x="9591954" y="1506123"/>
        <a:ext cx="2026477" cy="202647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24E9B6-BE9C-4344-8CB9-DEF6EE538BC5}">
      <dsp:nvSpPr>
        <dsp:cNvPr id="0" name=""/>
        <dsp:cNvSpPr/>
      </dsp:nvSpPr>
      <dsp:spPr>
        <a:xfrm>
          <a:off x="1469" y="1234064"/>
          <a:ext cx="2865871" cy="2865871"/>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kern="1200" dirty="0"/>
            <a:t>Frequent tantrums</a:t>
          </a:r>
        </a:p>
      </dsp:txBody>
      <dsp:txXfrm>
        <a:off x="421166" y="1653761"/>
        <a:ext cx="2026477" cy="2026477"/>
      </dsp:txXfrm>
    </dsp:sp>
    <dsp:sp modelId="{2374ECA4-AE6A-40F2-AED7-8003B1753423}">
      <dsp:nvSpPr>
        <dsp:cNvPr id="0" name=""/>
        <dsp:cNvSpPr/>
      </dsp:nvSpPr>
      <dsp:spPr>
        <a:xfrm>
          <a:off x="2294166" y="1234064"/>
          <a:ext cx="2865871" cy="2865871"/>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t>Refusal to do anything that is asked</a:t>
          </a:r>
        </a:p>
      </dsp:txBody>
      <dsp:txXfrm>
        <a:off x="2713863" y="1653761"/>
        <a:ext cx="2026477" cy="2026477"/>
      </dsp:txXfrm>
    </dsp:sp>
    <dsp:sp modelId="{6937F176-EB00-4364-85E0-5AAD03B3A34D}">
      <dsp:nvSpPr>
        <dsp:cNvPr id="0" name=""/>
        <dsp:cNvSpPr/>
      </dsp:nvSpPr>
      <dsp:spPr>
        <a:xfrm>
          <a:off x="4586863" y="1234064"/>
          <a:ext cx="2865871" cy="2865871"/>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t>Arguing or bargaining</a:t>
          </a:r>
        </a:p>
      </dsp:txBody>
      <dsp:txXfrm>
        <a:off x="5006560" y="1653761"/>
        <a:ext cx="2026477" cy="2026477"/>
      </dsp:txXfrm>
    </dsp:sp>
    <dsp:sp modelId="{3B6906AF-2C27-46BB-B9E8-F877084C38B6}">
      <dsp:nvSpPr>
        <dsp:cNvPr id="0" name=""/>
        <dsp:cNvSpPr/>
      </dsp:nvSpPr>
      <dsp:spPr>
        <a:xfrm>
          <a:off x="6879560" y="1234064"/>
          <a:ext cx="2865871" cy="2865871"/>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t>Unable to cope when they don’t get their own way</a:t>
          </a:r>
        </a:p>
      </dsp:txBody>
      <dsp:txXfrm>
        <a:off x="7299257" y="1653761"/>
        <a:ext cx="2026477" cy="2026477"/>
      </dsp:txXfrm>
    </dsp:sp>
    <dsp:sp modelId="{43D25D01-7475-486D-B588-CAF248781620}">
      <dsp:nvSpPr>
        <dsp:cNvPr id="0" name=""/>
        <dsp:cNvSpPr/>
      </dsp:nvSpPr>
      <dsp:spPr>
        <a:xfrm>
          <a:off x="9172257" y="1234064"/>
          <a:ext cx="2865871" cy="2865871"/>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7718" tIns="25400" rIns="157718"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prstClr val="black"/>
              </a:solidFill>
              <a:latin typeface="Century Gothic"/>
              <a:ea typeface="+mn-ea"/>
              <a:cs typeface="+mn-cs"/>
            </a:rPr>
            <a:t>Aggressive</a:t>
          </a:r>
        </a:p>
      </dsp:txBody>
      <dsp:txXfrm>
        <a:off x="9591954" y="1653761"/>
        <a:ext cx="2026477" cy="202647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995FAE-AB6A-43D4-B4F2-B76865CC80BC}">
      <dsp:nvSpPr>
        <dsp:cNvPr id="0" name=""/>
        <dsp:cNvSpPr/>
      </dsp:nvSpPr>
      <dsp:spPr>
        <a:xfrm>
          <a:off x="3896" y="0"/>
          <a:ext cx="3317714" cy="4708634"/>
        </a:xfrm>
        <a:prstGeom prst="roundRect">
          <a:avLst>
            <a:gd name="adj" fmla="val 10000"/>
          </a:avLst>
        </a:prstGeom>
        <a:solidFill>
          <a:srgbClr val="FF9933">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kern="1200" dirty="0"/>
            <a:t>The sleep workshop for primary aged pupils and their parents is a one-off workshop that lasts one hour.</a:t>
          </a:r>
          <a:endParaRPr lang="en-GB" sz="2400" b="1" kern="1200" dirty="0"/>
        </a:p>
      </dsp:txBody>
      <dsp:txXfrm>
        <a:off x="101069" y="97173"/>
        <a:ext cx="3123368" cy="4514288"/>
      </dsp:txXfrm>
    </dsp:sp>
    <dsp:sp modelId="{C2A9BC07-9386-4856-B469-2A8E67D6C710}">
      <dsp:nvSpPr>
        <dsp:cNvPr id="0" name=""/>
        <dsp:cNvSpPr/>
      </dsp:nvSpPr>
      <dsp:spPr>
        <a:xfrm>
          <a:off x="3739250" y="1928653"/>
          <a:ext cx="704178" cy="822793"/>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endParaRPr lang="en-GB" sz="3500" kern="1200"/>
        </a:p>
      </dsp:txBody>
      <dsp:txXfrm>
        <a:off x="3739250" y="2093212"/>
        <a:ext cx="492925" cy="493675"/>
      </dsp:txXfrm>
    </dsp:sp>
    <dsp:sp modelId="{0E7806D9-8EE4-4CAF-B73C-0A1EF15F7C0E}">
      <dsp:nvSpPr>
        <dsp:cNvPr id="0" name=""/>
        <dsp:cNvSpPr/>
      </dsp:nvSpPr>
      <dsp:spPr>
        <a:xfrm>
          <a:off x="4650248" y="0"/>
          <a:ext cx="3317714" cy="4708634"/>
        </a:xfrm>
        <a:prstGeom prst="roundRect">
          <a:avLst>
            <a:gd name="adj" fmla="val 10000"/>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dirty="0">
              <a:solidFill>
                <a:srgbClr val="7030A0"/>
              </a:solidFill>
            </a:rPr>
            <a:t>The aim of the workshop is to explore:</a:t>
          </a:r>
        </a:p>
        <a:p>
          <a:pPr marL="0" lvl="0" indent="0" algn="l" defTabSz="889000">
            <a:lnSpc>
              <a:spcPct val="90000"/>
            </a:lnSpc>
            <a:spcBef>
              <a:spcPct val="0"/>
            </a:spcBef>
            <a:spcAft>
              <a:spcPct val="35000"/>
            </a:spcAft>
            <a:buNone/>
          </a:pPr>
          <a:r>
            <a:rPr lang="en-GB" sz="2000" kern="1200" dirty="0">
              <a:solidFill>
                <a:srgbClr val="7030A0"/>
              </a:solidFill>
            </a:rPr>
            <a:t>- The importance of sleep for our bodies and minds</a:t>
          </a:r>
        </a:p>
        <a:p>
          <a:pPr marL="0" lvl="0" indent="0" algn="l" defTabSz="889000">
            <a:lnSpc>
              <a:spcPct val="90000"/>
            </a:lnSpc>
            <a:spcBef>
              <a:spcPct val="0"/>
            </a:spcBef>
            <a:spcAft>
              <a:spcPct val="35000"/>
            </a:spcAft>
            <a:buNone/>
          </a:pPr>
          <a:r>
            <a:rPr lang="en-GB" sz="2000" kern="1200" dirty="0">
              <a:solidFill>
                <a:srgbClr val="7030A0"/>
              </a:solidFill>
            </a:rPr>
            <a:t>- How much sleep is really needed</a:t>
          </a:r>
        </a:p>
        <a:p>
          <a:pPr marL="0" lvl="0" indent="0" algn="l" defTabSz="889000">
            <a:lnSpc>
              <a:spcPct val="90000"/>
            </a:lnSpc>
            <a:spcBef>
              <a:spcPct val="0"/>
            </a:spcBef>
            <a:spcAft>
              <a:spcPct val="35000"/>
            </a:spcAft>
            <a:buNone/>
          </a:pPr>
          <a:r>
            <a:rPr lang="en-GB" sz="2000" kern="1200" dirty="0">
              <a:solidFill>
                <a:srgbClr val="7030A0"/>
              </a:solidFill>
            </a:rPr>
            <a:t>- Tips and tricks to help parents support with difficulties around sleep</a:t>
          </a:r>
        </a:p>
        <a:p>
          <a:pPr marL="0" lvl="0" indent="0" algn="l" defTabSz="889000">
            <a:lnSpc>
              <a:spcPct val="90000"/>
            </a:lnSpc>
            <a:spcBef>
              <a:spcPct val="0"/>
            </a:spcBef>
            <a:spcAft>
              <a:spcPct val="35000"/>
            </a:spcAft>
            <a:buNone/>
          </a:pPr>
          <a:r>
            <a:rPr lang="en-GB" sz="2000" kern="1200" dirty="0">
              <a:solidFill>
                <a:srgbClr val="7030A0"/>
              </a:solidFill>
            </a:rPr>
            <a:t>- strategies to help the young person to have a healthier sleep routine</a:t>
          </a:r>
          <a:r>
            <a:rPr lang="en-GB" sz="1800" kern="1200" dirty="0">
              <a:solidFill>
                <a:srgbClr val="7030A0"/>
              </a:solidFill>
            </a:rPr>
            <a:t>. </a:t>
          </a:r>
          <a:endParaRPr lang="en-GB" sz="1800" b="1" kern="1200" dirty="0">
            <a:solidFill>
              <a:srgbClr val="7030A0"/>
            </a:solidFill>
          </a:endParaRPr>
        </a:p>
        <a:p>
          <a:pPr marL="171450" lvl="1" indent="-171450" algn="l" defTabSz="800100" rtl="0">
            <a:lnSpc>
              <a:spcPct val="90000"/>
            </a:lnSpc>
            <a:spcBef>
              <a:spcPct val="0"/>
            </a:spcBef>
            <a:spcAft>
              <a:spcPct val="15000"/>
            </a:spcAft>
            <a:buChar char="•"/>
          </a:pPr>
          <a:endParaRPr lang="en-GB" sz="1800" kern="1200" dirty="0">
            <a:solidFill>
              <a:schemeClr val="tx1"/>
            </a:solidFill>
          </a:endParaRPr>
        </a:p>
      </dsp:txBody>
      <dsp:txXfrm>
        <a:off x="4747421" y="97173"/>
        <a:ext cx="3123368" cy="45142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995FAE-AB6A-43D4-B4F2-B76865CC80BC}">
      <dsp:nvSpPr>
        <dsp:cNvPr id="0" name=""/>
        <dsp:cNvSpPr/>
      </dsp:nvSpPr>
      <dsp:spPr>
        <a:xfrm>
          <a:off x="3896" y="0"/>
          <a:ext cx="3317714" cy="4708634"/>
        </a:xfrm>
        <a:prstGeom prst="roundRect">
          <a:avLst>
            <a:gd name="adj" fmla="val 10000"/>
          </a:avLst>
        </a:prstGeom>
        <a:solidFill>
          <a:srgbClr val="FF9933">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b="1" kern="1200" dirty="0"/>
            <a:t>Depression occurs in 1-3% of children, and 4-5% of adolescents </a:t>
          </a:r>
        </a:p>
        <a:p>
          <a:pPr marL="0" lvl="0" indent="0" algn="ctr" defTabSz="1066800" rtl="0">
            <a:lnSpc>
              <a:spcPct val="90000"/>
            </a:lnSpc>
            <a:spcBef>
              <a:spcPct val="0"/>
            </a:spcBef>
            <a:spcAft>
              <a:spcPct val="35000"/>
            </a:spcAft>
            <a:buNone/>
          </a:pPr>
          <a:r>
            <a:rPr lang="en-GB" sz="2400" b="1" kern="1200" dirty="0"/>
            <a:t>(Thapar et al., 2012)</a:t>
          </a:r>
        </a:p>
      </dsp:txBody>
      <dsp:txXfrm>
        <a:off x="101069" y="97173"/>
        <a:ext cx="3123368" cy="4514288"/>
      </dsp:txXfrm>
    </dsp:sp>
    <dsp:sp modelId="{C2A9BC07-9386-4856-B469-2A8E67D6C710}">
      <dsp:nvSpPr>
        <dsp:cNvPr id="0" name=""/>
        <dsp:cNvSpPr/>
      </dsp:nvSpPr>
      <dsp:spPr>
        <a:xfrm>
          <a:off x="3776395" y="2292693"/>
          <a:ext cx="704178" cy="85457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solidFill>
              <a:srgbClr val="7030A0"/>
            </a:solidFill>
          </a:endParaRPr>
        </a:p>
      </dsp:txBody>
      <dsp:txXfrm>
        <a:off x="3776395" y="2463608"/>
        <a:ext cx="492925" cy="512747"/>
      </dsp:txXfrm>
    </dsp:sp>
    <dsp:sp modelId="{0E7806D9-8EE4-4CAF-B73C-0A1EF15F7C0E}">
      <dsp:nvSpPr>
        <dsp:cNvPr id="0" name=""/>
        <dsp:cNvSpPr/>
      </dsp:nvSpPr>
      <dsp:spPr>
        <a:xfrm>
          <a:off x="4650248" y="0"/>
          <a:ext cx="3317714" cy="4708634"/>
        </a:xfrm>
        <a:prstGeom prst="roundRect">
          <a:avLst>
            <a:gd name="adj" fmla="val 10000"/>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GB" sz="1800" b="1" kern="1200" dirty="0">
              <a:solidFill>
                <a:srgbClr val="7030A0"/>
              </a:solidFill>
            </a:rPr>
            <a:t>How to recognise low mood in children:</a:t>
          </a:r>
        </a:p>
        <a:p>
          <a:pPr marL="171450" lvl="1" indent="-171450" algn="l" defTabSz="800100" rtl="0">
            <a:lnSpc>
              <a:spcPct val="90000"/>
            </a:lnSpc>
            <a:spcBef>
              <a:spcPct val="0"/>
            </a:spcBef>
            <a:spcAft>
              <a:spcPct val="15000"/>
            </a:spcAft>
            <a:buChar char="•"/>
          </a:pPr>
          <a:r>
            <a:rPr lang="en-GB" sz="1800" kern="1200" dirty="0">
              <a:solidFill>
                <a:srgbClr val="7030A0"/>
              </a:solidFill>
            </a:rPr>
            <a:t>Irritability.</a:t>
          </a:r>
        </a:p>
        <a:p>
          <a:pPr marL="171450" lvl="1" indent="-171450" algn="l" defTabSz="800100" rtl="0">
            <a:lnSpc>
              <a:spcPct val="90000"/>
            </a:lnSpc>
            <a:spcBef>
              <a:spcPct val="0"/>
            </a:spcBef>
            <a:spcAft>
              <a:spcPct val="15000"/>
            </a:spcAft>
            <a:buChar char="•"/>
          </a:pPr>
          <a:r>
            <a:rPr lang="en-GB" sz="1800" kern="1200" dirty="0">
              <a:solidFill>
                <a:srgbClr val="7030A0"/>
              </a:solidFill>
            </a:rPr>
            <a:t>Vague physical complaints, sad facial expression, poor eye contact.</a:t>
          </a:r>
        </a:p>
        <a:p>
          <a:pPr marL="171450" lvl="1" indent="-171450" algn="l" defTabSz="800100" rtl="0">
            <a:lnSpc>
              <a:spcPct val="90000"/>
            </a:lnSpc>
            <a:spcBef>
              <a:spcPct val="0"/>
            </a:spcBef>
            <a:spcAft>
              <a:spcPct val="15000"/>
            </a:spcAft>
            <a:buChar char="•"/>
          </a:pPr>
          <a:r>
            <a:rPr lang="en-GB" sz="1800" kern="1200" dirty="0">
              <a:solidFill>
                <a:srgbClr val="7030A0"/>
              </a:solidFill>
            </a:rPr>
            <a:t>Running away from home, decline in school work.</a:t>
          </a:r>
        </a:p>
        <a:p>
          <a:pPr marL="171450" lvl="1" indent="-171450" algn="l" defTabSz="800100" rtl="0">
            <a:lnSpc>
              <a:spcPct val="90000"/>
            </a:lnSpc>
            <a:spcBef>
              <a:spcPct val="0"/>
            </a:spcBef>
            <a:spcAft>
              <a:spcPct val="15000"/>
            </a:spcAft>
            <a:buChar char="•"/>
          </a:pPr>
          <a:r>
            <a:rPr lang="en-GB" sz="1800" kern="1200" dirty="0">
              <a:solidFill>
                <a:srgbClr val="7030A0"/>
              </a:solidFill>
            </a:rPr>
            <a:t>Failure to make expected weight gain rather than losing weight, appetite may increase or decrease.</a:t>
          </a:r>
        </a:p>
        <a:p>
          <a:pPr marL="171450" lvl="1" indent="-171450" algn="l" defTabSz="800100" rtl="0">
            <a:lnSpc>
              <a:spcPct val="90000"/>
            </a:lnSpc>
            <a:spcBef>
              <a:spcPct val="0"/>
            </a:spcBef>
            <a:spcAft>
              <a:spcPct val="15000"/>
            </a:spcAft>
            <a:buChar char="•"/>
          </a:pPr>
          <a:r>
            <a:rPr lang="en-GB" sz="1800" kern="1200" dirty="0">
              <a:solidFill>
                <a:srgbClr val="7030A0"/>
              </a:solidFill>
            </a:rPr>
            <a:t>Social withdrawal and inability to enjoy life.</a:t>
          </a:r>
        </a:p>
        <a:p>
          <a:pPr marL="171450" lvl="1" indent="-171450" algn="l" defTabSz="800100" rtl="0">
            <a:lnSpc>
              <a:spcPct val="90000"/>
            </a:lnSpc>
            <a:spcBef>
              <a:spcPct val="0"/>
            </a:spcBef>
            <a:spcAft>
              <a:spcPct val="15000"/>
            </a:spcAft>
            <a:buChar char="•"/>
          </a:pPr>
          <a:r>
            <a:rPr lang="en-GB" sz="1800" kern="1200" dirty="0">
              <a:solidFill>
                <a:srgbClr val="7030A0"/>
              </a:solidFill>
            </a:rPr>
            <a:t>Disturbed sleep. </a:t>
          </a:r>
        </a:p>
      </dsp:txBody>
      <dsp:txXfrm>
        <a:off x="4747421" y="97173"/>
        <a:ext cx="3123368" cy="451428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7FCEFC-E23E-4072-81D5-C6CB0AFFBA53}" type="datetimeFigureOut">
              <a:rPr lang="en-GB" smtClean="0"/>
              <a:t>2024/03/01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8C29E7-1F76-4B8B-9FA2-E0F6B15E2A9E}" type="slidenum">
              <a:rPr lang="en-GB" smtClean="0"/>
              <a:t>‹#›</a:t>
            </a:fld>
            <a:endParaRPr lang="en-GB"/>
          </a:p>
        </p:txBody>
      </p:sp>
    </p:spTree>
    <p:extLst>
      <p:ext uri="{BB962C8B-B14F-4D97-AF65-F5344CB8AC3E}">
        <p14:creationId xmlns:p14="http://schemas.microsoft.com/office/powerpoint/2010/main" val="2141764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nottinghamshirehealthcare.nhs.uk/camhs-mental-health-support-teams/"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endParaRPr lang="en-GB" dirty="0"/>
          </a:p>
        </p:txBody>
      </p:sp>
    </p:spTree>
    <p:extLst>
      <p:ext uri="{BB962C8B-B14F-4D97-AF65-F5344CB8AC3E}">
        <p14:creationId xmlns:p14="http://schemas.microsoft.com/office/powerpoint/2010/main" val="31027121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What are we going to cover with this session:</a:t>
            </a:r>
          </a:p>
          <a:p>
            <a:pPr marL="171450" indent="-171450">
              <a:buFont typeface="Arial" panose="020B0604020202020204" pitchFamily="34" charset="0"/>
              <a:buChar char="•"/>
            </a:pPr>
            <a:r>
              <a:rPr lang="en-GB" baseline="0" dirty="0"/>
              <a:t>Introduction to the MHST</a:t>
            </a:r>
          </a:p>
          <a:p>
            <a:pPr marL="171450" indent="-171450">
              <a:buFont typeface="Arial" panose="020B0604020202020204" pitchFamily="34" charset="0"/>
              <a:buChar char="•"/>
            </a:pPr>
            <a:r>
              <a:rPr lang="en-GB" baseline="0" dirty="0"/>
              <a:t>Understanding mental health</a:t>
            </a:r>
          </a:p>
          <a:p>
            <a:pPr marL="171450" indent="-171450">
              <a:buFont typeface="Arial" panose="020B0604020202020204" pitchFamily="34" charset="0"/>
              <a:buChar char="•"/>
            </a:pPr>
            <a:r>
              <a:rPr lang="en-GB" baseline="0" dirty="0"/>
              <a:t>Identifying potential indicators of mental ill health </a:t>
            </a:r>
          </a:p>
          <a:p>
            <a:pPr marL="171450" indent="-171450">
              <a:buFont typeface="Arial" panose="020B0604020202020204" pitchFamily="34" charset="0"/>
              <a:buChar char="•"/>
            </a:pPr>
            <a:endParaRPr lang="en-GB" baseline="0" dirty="0"/>
          </a:p>
          <a:p>
            <a:pPr marL="0" indent="0">
              <a:buFont typeface="Arial" panose="020B0604020202020204" pitchFamily="34" charset="0"/>
              <a:buNone/>
            </a:pPr>
            <a:r>
              <a:rPr lang="en-GB" baseline="0" dirty="0"/>
              <a:t>Our aim is to bridge the gap between Education and Healthcare.</a:t>
            </a:r>
          </a:p>
        </p:txBody>
      </p:sp>
      <p:sp>
        <p:nvSpPr>
          <p:cNvPr id="4" name="Slide Number Placeholder 3"/>
          <p:cNvSpPr>
            <a:spLocks noGrp="1"/>
          </p:cNvSpPr>
          <p:nvPr>
            <p:ph type="sldNum" sz="quarter" idx="10"/>
          </p:nvPr>
        </p:nvSpPr>
        <p:spPr/>
        <p:txBody>
          <a:bodyPr/>
          <a:lstStyle/>
          <a:p>
            <a:fld id="{0332844A-5DD6-4E3F-ABC0-C481A1005E83}" type="slidenum">
              <a:rPr lang="en-GB" smtClean="0"/>
              <a:t>2</a:t>
            </a:fld>
            <a:endParaRPr lang="en-GB"/>
          </a:p>
        </p:txBody>
      </p:sp>
    </p:spTree>
    <p:extLst>
      <p:ext uri="{BB962C8B-B14F-4D97-AF65-F5344CB8AC3E}">
        <p14:creationId xmlns:p14="http://schemas.microsoft.com/office/powerpoint/2010/main" val="1270045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MHST work in teams across Nottinghamshire. These teams consist of EMHPs who are supported by senior team members from a range of professional backgrounds including Mental Health Nurses, Social Workers and CBT therapists. EMHP’s also have a variety of different background – expand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We want to engage parents</a:t>
            </a:r>
            <a:r>
              <a:rPr lang="en-GB" baseline="0" dirty="0"/>
              <a:t> and teachers in conversations about mental health so that children feel able to talk adults about how they are feeling. </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0332844A-5DD6-4E3F-ABC0-C481A1005E83}"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18468581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32844A-5DD6-4E3F-ABC0-C481A1005E83}"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2386029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Just like physical health, we all have mental health. It’s about our thoughts, feelings and emotions. </a:t>
            </a:r>
          </a:p>
          <a:p>
            <a:endParaRPr lang="en-GB" dirty="0"/>
          </a:p>
          <a:p>
            <a:r>
              <a:rPr lang="en-GB" dirty="0"/>
              <a:t>We all go through difficult times, and it can be a healthy reaction to feel negative emotions when facing challenges. </a:t>
            </a:r>
          </a:p>
          <a:p>
            <a:endParaRPr lang="en-GB" dirty="0"/>
          </a:p>
          <a:p>
            <a:r>
              <a:rPr lang="en-GB" dirty="0"/>
              <a:t>Our genetics, upbringing, environment and life experiences all affect our mental health and influence how we think and respond to challenges and opportunities. There's no single "right way" to react.</a:t>
            </a:r>
          </a:p>
          <a:p>
            <a:endParaRPr lang="en-GB" dirty="0"/>
          </a:p>
          <a:p>
            <a:r>
              <a:rPr lang="en-GB" dirty="0"/>
              <a:t>Being aware of how challenges in life can affect our mental health may make it easier to understand when we, or someone we care about, are struggling.</a:t>
            </a:r>
          </a:p>
          <a:p>
            <a:endParaRPr lang="en-GB" dirty="0"/>
          </a:p>
        </p:txBody>
      </p:sp>
      <p:sp>
        <p:nvSpPr>
          <p:cNvPr id="4" name="Slide Number Placeholder 3"/>
          <p:cNvSpPr>
            <a:spLocks noGrp="1"/>
          </p:cNvSpPr>
          <p:nvPr>
            <p:ph type="sldNum" sz="quarter" idx="10"/>
          </p:nvPr>
        </p:nvSpPr>
        <p:spPr/>
        <p:txBody>
          <a:bodyPr/>
          <a:lstStyle/>
          <a:p>
            <a:fld id="{0332844A-5DD6-4E3F-ABC0-C481A1005E83}"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145556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any one time, a child or young person may be anywhere on a spectrum between being healthy and unwell. Many children move along the spectrum at different times.</a:t>
            </a:r>
          </a:p>
          <a:p>
            <a:endParaRPr lang="en-GB" dirty="0"/>
          </a:p>
          <a:p>
            <a:r>
              <a:rPr lang="en-GB" dirty="0"/>
              <a:t>Having good mental health doesn’t</a:t>
            </a:r>
            <a:r>
              <a:rPr lang="en-GB" baseline="0" dirty="0"/>
              <a:t> mean being happy all the time but being able to manage difficulties when they arise. </a:t>
            </a:r>
          </a:p>
          <a:p>
            <a:endParaRPr lang="en-GB" dirty="0"/>
          </a:p>
          <a:p>
            <a:r>
              <a:rPr lang="en-GB" dirty="0"/>
              <a:t>It’s important that we:</a:t>
            </a:r>
          </a:p>
          <a:p>
            <a:r>
              <a:rPr lang="en-GB" dirty="0"/>
              <a:t>Feel connected</a:t>
            </a:r>
          </a:p>
          <a:p>
            <a:r>
              <a:rPr lang="en-GB" dirty="0"/>
              <a:t>Are active</a:t>
            </a:r>
          </a:p>
          <a:p>
            <a:r>
              <a:rPr lang="en-GB" dirty="0"/>
              <a:t>Look</a:t>
            </a:r>
            <a:r>
              <a:rPr lang="en-GB" baseline="0" dirty="0"/>
              <a:t> </a:t>
            </a:r>
            <a:r>
              <a:rPr lang="en-GB" dirty="0"/>
              <a:t>for something good in each day</a:t>
            </a:r>
          </a:p>
          <a:p>
            <a:r>
              <a:rPr lang="en-GB" dirty="0"/>
              <a:t>Have Confidence and assertiveness</a:t>
            </a:r>
          </a:p>
          <a:p>
            <a:r>
              <a:rPr lang="en-GB" dirty="0"/>
              <a:t>Set goals</a:t>
            </a:r>
          </a:p>
          <a:p>
            <a:endParaRPr lang="en-GB" dirty="0"/>
          </a:p>
        </p:txBody>
      </p:sp>
      <p:sp>
        <p:nvSpPr>
          <p:cNvPr id="4" name="Slide Number Placeholder 3"/>
          <p:cNvSpPr>
            <a:spLocks noGrp="1"/>
          </p:cNvSpPr>
          <p:nvPr>
            <p:ph type="sldNum" sz="quarter" idx="10"/>
          </p:nvPr>
        </p:nvSpPr>
        <p:spPr/>
        <p:txBody>
          <a:bodyPr/>
          <a:lstStyle/>
          <a:p>
            <a:fld id="{0332844A-5DD6-4E3F-ABC0-C481A1005E83}"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1451991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Talking</a:t>
            </a:r>
            <a:r>
              <a:rPr lang="en-GB" baseline="0" dirty="0"/>
              <a:t> about mental health with children is really important: if they’re aware of what mental health problems are, it will help them to understand their own wellbeing and what’s going on with their family and friends. </a:t>
            </a:r>
          </a:p>
          <a:p>
            <a:endParaRPr lang="en-GB" baseline="0" dirty="0"/>
          </a:p>
          <a:p>
            <a:r>
              <a:rPr lang="en-GB" baseline="0" dirty="0"/>
              <a:t>It can be difficult to know how to start the conversation but being open about mental health will help children in the future.</a:t>
            </a:r>
          </a:p>
          <a:p>
            <a:endParaRPr lang="en-GB" dirty="0"/>
          </a:p>
          <a:p>
            <a:r>
              <a:rPr lang="en-GB" dirty="0"/>
              <a:t>It</a:t>
            </a:r>
            <a:r>
              <a:rPr lang="en-GB" baseline="0" dirty="0"/>
              <a:t> may be helpful to think about ways that these conversations could be implemented into the school day???</a:t>
            </a:r>
            <a:endParaRPr lang="en-GB" dirty="0"/>
          </a:p>
          <a:p>
            <a:endParaRPr lang="en-GB" dirty="0"/>
          </a:p>
        </p:txBody>
      </p:sp>
      <p:sp>
        <p:nvSpPr>
          <p:cNvPr id="4" name="Slide Number Placeholder 3"/>
          <p:cNvSpPr>
            <a:spLocks noGrp="1"/>
          </p:cNvSpPr>
          <p:nvPr>
            <p:ph type="sldNum" sz="quarter" idx="10"/>
          </p:nvPr>
        </p:nvSpPr>
        <p:spPr/>
        <p:txBody>
          <a:bodyPr/>
          <a:lstStyle/>
          <a:p>
            <a:fld id="{0332844A-5DD6-4E3F-ABC0-C481A1005E83}"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844898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t>
            </a:r>
            <a:r>
              <a:rPr lang="en-GB" baseline="0" dirty="0"/>
              <a:t> are now going to look at types of mental health difficulties  that can affect  children</a:t>
            </a:r>
            <a:endParaRPr lang="en-GB" dirty="0"/>
          </a:p>
        </p:txBody>
      </p:sp>
      <p:sp>
        <p:nvSpPr>
          <p:cNvPr id="4" name="Slide Number Placeholder 3"/>
          <p:cNvSpPr>
            <a:spLocks noGrp="1"/>
          </p:cNvSpPr>
          <p:nvPr>
            <p:ph type="sldNum" sz="quarter" idx="10"/>
          </p:nvPr>
        </p:nvSpPr>
        <p:spPr/>
        <p:txBody>
          <a:bodyPr/>
          <a:lstStyle/>
          <a:p>
            <a:fld id="{0332844A-5DD6-4E3F-ABC0-C481A1005E83}" type="slidenum">
              <a:rPr lang="en-GB" smtClean="0">
                <a:solidFill>
                  <a:prstClr val="black"/>
                </a:solidFill>
              </a:rPr>
              <a:pPr/>
              <a:t>8</a:t>
            </a:fld>
            <a:endParaRPr lang="en-GB">
              <a:solidFill>
                <a:prstClr val="black"/>
              </a:solidFill>
            </a:endParaRPr>
          </a:p>
        </p:txBody>
      </p:sp>
    </p:spTree>
    <p:extLst>
      <p:ext uri="{BB962C8B-B14F-4D97-AF65-F5344CB8AC3E}">
        <p14:creationId xmlns:p14="http://schemas.microsoft.com/office/powerpoint/2010/main" val="23860297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many different types of anxiety; commonly for primary aged children this could be separation anxiety, GAD or a specific fear/phobia</a:t>
            </a:r>
          </a:p>
          <a:p>
            <a:endParaRPr lang="en-GB" dirty="0"/>
          </a:p>
          <a:p>
            <a:endParaRPr lang="en-GB" baseline="0" dirty="0"/>
          </a:p>
        </p:txBody>
      </p:sp>
      <p:sp>
        <p:nvSpPr>
          <p:cNvPr id="4" name="Slide Number Placeholder 3"/>
          <p:cNvSpPr>
            <a:spLocks noGrp="1"/>
          </p:cNvSpPr>
          <p:nvPr>
            <p:ph type="sldNum" sz="quarter" idx="10"/>
          </p:nvPr>
        </p:nvSpPr>
        <p:spPr/>
        <p:txBody>
          <a:bodyPr/>
          <a:lstStyle/>
          <a:p>
            <a:fld id="{0332844A-5DD6-4E3F-ABC0-C481A1005E83}" type="slidenum">
              <a:rPr lang="en-GB" smtClean="0"/>
              <a:t>9</a:t>
            </a:fld>
            <a:endParaRPr lang="en-GB"/>
          </a:p>
        </p:txBody>
      </p:sp>
    </p:spTree>
    <p:extLst>
      <p:ext uri="{BB962C8B-B14F-4D97-AF65-F5344CB8AC3E}">
        <p14:creationId xmlns:p14="http://schemas.microsoft.com/office/powerpoint/2010/main" val="1746376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many different types of anxiety; commonly for primary aged children this could be separation anxiety, GAD or a specific fear/phobia</a:t>
            </a:r>
          </a:p>
          <a:p>
            <a:endParaRPr lang="en-GB" dirty="0"/>
          </a:p>
          <a:p>
            <a:endParaRPr lang="en-GB" baseline="0" dirty="0"/>
          </a:p>
        </p:txBody>
      </p:sp>
      <p:sp>
        <p:nvSpPr>
          <p:cNvPr id="4" name="Slide Number Placeholder 3"/>
          <p:cNvSpPr>
            <a:spLocks noGrp="1"/>
          </p:cNvSpPr>
          <p:nvPr>
            <p:ph type="sldNum" sz="quarter" idx="10"/>
          </p:nvPr>
        </p:nvSpPr>
        <p:spPr/>
        <p:txBody>
          <a:bodyPr/>
          <a:lstStyle/>
          <a:p>
            <a:fld id="{0332844A-5DD6-4E3F-ABC0-C481A1005E83}" type="slidenum">
              <a:rPr lang="en-GB" smtClean="0"/>
              <a:t>10</a:t>
            </a:fld>
            <a:endParaRPr lang="en-GB"/>
          </a:p>
        </p:txBody>
      </p:sp>
    </p:spTree>
    <p:extLst>
      <p:ext uri="{BB962C8B-B14F-4D97-AF65-F5344CB8AC3E}">
        <p14:creationId xmlns:p14="http://schemas.microsoft.com/office/powerpoint/2010/main" val="24971324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If you feel like anxiety might be becoming a problem, we offer a group for parents/carers to help you to support your young people.</a:t>
            </a:r>
          </a:p>
          <a:p>
            <a:endParaRPr lang="en-GB" baseline="0" dirty="0"/>
          </a:p>
        </p:txBody>
      </p:sp>
      <p:sp>
        <p:nvSpPr>
          <p:cNvPr id="4" name="Slide Number Placeholder 3"/>
          <p:cNvSpPr>
            <a:spLocks noGrp="1"/>
          </p:cNvSpPr>
          <p:nvPr>
            <p:ph type="sldNum" sz="quarter" idx="10"/>
          </p:nvPr>
        </p:nvSpPr>
        <p:spPr/>
        <p:txBody>
          <a:bodyPr/>
          <a:lstStyle/>
          <a:p>
            <a:fld id="{0332844A-5DD6-4E3F-ABC0-C481A1005E83}" type="slidenum">
              <a:rPr lang="en-GB" smtClean="0"/>
              <a:t>11</a:t>
            </a:fld>
            <a:endParaRPr lang="en-GB"/>
          </a:p>
        </p:txBody>
      </p:sp>
    </p:spTree>
    <p:extLst>
      <p:ext uri="{BB962C8B-B14F-4D97-AF65-F5344CB8AC3E}">
        <p14:creationId xmlns:p14="http://schemas.microsoft.com/office/powerpoint/2010/main" val="2885487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children misbehave and test the boundaries at times. But sometimes behaviour can become a difficulty with signs such as:</a:t>
            </a:r>
          </a:p>
          <a:p>
            <a:endParaRPr lang="en-GB" baseline="0" dirty="0"/>
          </a:p>
        </p:txBody>
      </p:sp>
      <p:sp>
        <p:nvSpPr>
          <p:cNvPr id="4" name="Slide Number Placeholder 3"/>
          <p:cNvSpPr>
            <a:spLocks noGrp="1"/>
          </p:cNvSpPr>
          <p:nvPr>
            <p:ph type="sldNum" sz="quarter" idx="10"/>
          </p:nvPr>
        </p:nvSpPr>
        <p:spPr/>
        <p:txBody>
          <a:bodyPr/>
          <a:lstStyle/>
          <a:p>
            <a:fld id="{0332844A-5DD6-4E3F-ABC0-C481A1005E83}" type="slidenum">
              <a:rPr lang="en-GB" smtClean="0"/>
              <a:t>12</a:t>
            </a:fld>
            <a:endParaRPr lang="en-GB"/>
          </a:p>
        </p:txBody>
      </p:sp>
    </p:spTree>
    <p:extLst>
      <p:ext uri="{BB962C8B-B14F-4D97-AF65-F5344CB8AC3E}">
        <p14:creationId xmlns:p14="http://schemas.microsoft.com/office/powerpoint/2010/main" val="955205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If you feel like behaviour might be becoming a problem, we offer a group for parents/carers to help you to support your young people.</a:t>
            </a:r>
          </a:p>
          <a:p>
            <a:endParaRPr lang="en-GB" baseline="0" dirty="0"/>
          </a:p>
        </p:txBody>
      </p:sp>
      <p:sp>
        <p:nvSpPr>
          <p:cNvPr id="4" name="Slide Number Placeholder 3"/>
          <p:cNvSpPr>
            <a:spLocks noGrp="1"/>
          </p:cNvSpPr>
          <p:nvPr>
            <p:ph type="sldNum" sz="quarter" idx="10"/>
          </p:nvPr>
        </p:nvSpPr>
        <p:spPr/>
        <p:txBody>
          <a:bodyPr/>
          <a:lstStyle/>
          <a:p>
            <a:fld id="{0332844A-5DD6-4E3F-ABC0-C481A1005E83}" type="slidenum">
              <a:rPr lang="en-GB" smtClean="0"/>
              <a:t>13</a:t>
            </a:fld>
            <a:endParaRPr lang="en-GB"/>
          </a:p>
        </p:txBody>
      </p:sp>
    </p:spTree>
    <p:extLst>
      <p:ext uri="{BB962C8B-B14F-4D97-AF65-F5344CB8AC3E}">
        <p14:creationId xmlns:p14="http://schemas.microsoft.com/office/powerpoint/2010/main" val="3215247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Calibri" panose="020F0502020204030204" pitchFamily="34" charset="0"/>
              </a:rPr>
              <a:t>A confirmed diagnosis is not essential to take part in the group.</a:t>
            </a:r>
            <a:endParaRPr lang="en-GB" sz="1800" dirty="0">
              <a:effectLst/>
              <a:latin typeface="Calibri" panose="020F050202020403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 </a:t>
            </a:r>
            <a:endParaRPr lang="en-GB" sz="1800" dirty="0">
              <a:effectLst/>
              <a:latin typeface="Calibri" panose="020F050202020403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During the six week group, we will cover topics such as behaviour, emotions, sensory difficulties, communication and physical sensations. </a:t>
            </a:r>
            <a:endParaRPr lang="en-GB" sz="1800" dirty="0">
              <a:effectLst/>
              <a:latin typeface="Calibri" panose="020F050202020403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 </a:t>
            </a:r>
            <a:endParaRPr lang="en-GB" sz="1800" dirty="0">
              <a:effectLst/>
              <a:latin typeface="Calibri" panose="020F050202020403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We hope that by the end of the six sessions, you will be able to:</a:t>
            </a:r>
            <a:endParaRPr lang="en-GB" sz="1800" dirty="0">
              <a:effectLst/>
              <a:latin typeface="Calibri" panose="020F0502020204030204" pitchFamily="34" charset="0"/>
              <a:ea typeface="Calibri" panose="020F0502020204030204" pitchFamily="34" charset="0"/>
            </a:endParaRPr>
          </a:p>
          <a:p>
            <a:pPr marL="342900" lvl="0" indent="-342900">
              <a:buFont typeface="Arial" panose="020B0604020202020204" pitchFamily="34" charset="0"/>
              <a:buChar char="•"/>
              <a:tabLst>
                <a:tab pos="457200" algn="l"/>
              </a:tabLs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Understand how anxiety may present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Recognise when your child is anxious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Understand what has triggered their anxiety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Have the confidence to help them manage it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baseline="0" dirty="0"/>
          </a:p>
        </p:txBody>
      </p:sp>
      <p:sp>
        <p:nvSpPr>
          <p:cNvPr id="4" name="Slide Number Placeholder 3"/>
          <p:cNvSpPr>
            <a:spLocks noGrp="1"/>
          </p:cNvSpPr>
          <p:nvPr>
            <p:ph type="sldNum" sz="quarter" idx="10"/>
          </p:nvPr>
        </p:nvSpPr>
        <p:spPr/>
        <p:txBody>
          <a:bodyPr/>
          <a:lstStyle/>
          <a:p>
            <a:fld id="{0332844A-5DD6-4E3F-ABC0-C481A1005E83}" type="slidenum">
              <a:rPr lang="en-GB" smtClean="0"/>
              <a:t>14</a:t>
            </a:fld>
            <a:endParaRPr lang="en-GB"/>
          </a:p>
        </p:txBody>
      </p:sp>
    </p:spTree>
    <p:extLst>
      <p:ext uri="{BB962C8B-B14F-4D97-AF65-F5344CB8AC3E}">
        <p14:creationId xmlns:p14="http://schemas.microsoft.com/office/powerpoint/2010/main" val="3365212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Parent workshop and primary aged workshop- parents now offered as a video </a:t>
            </a:r>
          </a:p>
        </p:txBody>
      </p:sp>
      <p:sp>
        <p:nvSpPr>
          <p:cNvPr id="4" name="Slide Number Placeholder 3"/>
          <p:cNvSpPr>
            <a:spLocks noGrp="1"/>
          </p:cNvSpPr>
          <p:nvPr>
            <p:ph type="sldNum" sz="quarter" idx="10"/>
          </p:nvPr>
        </p:nvSpPr>
        <p:spPr/>
        <p:txBody>
          <a:bodyPr/>
          <a:lstStyle/>
          <a:p>
            <a:fld id="{0332844A-5DD6-4E3F-ABC0-C481A1005E83}" type="slidenum">
              <a:rPr lang="en-GB" smtClean="0"/>
              <a:t>15</a:t>
            </a:fld>
            <a:endParaRPr lang="en-GB"/>
          </a:p>
        </p:txBody>
      </p:sp>
    </p:spTree>
    <p:extLst>
      <p:ext uri="{BB962C8B-B14F-4D97-AF65-F5344CB8AC3E}">
        <p14:creationId xmlns:p14="http://schemas.microsoft.com/office/powerpoint/2010/main" val="17719131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 as common in younger children and is often a sign of something else troubling them. However, it might be seen:</a:t>
            </a:r>
            <a:endParaRPr lang="en-GB" baseline="0" dirty="0"/>
          </a:p>
          <a:p>
            <a:pPr marL="0" indent="0">
              <a:buFontTx/>
              <a:buNone/>
            </a:pPr>
            <a:r>
              <a:rPr lang="en-GB" baseline="0" dirty="0"/>
              <a:t>Irritability can be defined as proneness to anger. Both behavioural and emotional components.</a:t>
            </a:r>
          </a:p>
          <a:p>
            <a:pPr marL="628650" lvl="1" indent="-171450">
              <a:buFontTx/>
              <a:buChar char="-"/>
            </a:pPr>
            <a:r>
              <a:rPr lang="en-GB" baseline="0" dirty="0"/>
              <a:t>Developmentally inappropriate temper outbursts. </a:t>
            </a:r>
          </a:p>
          <a:p>
            <a:pPr marL="628650" lvl="1" indent="-171450">
              <a:buFontTx/>
              <a:buChar char="-"/>
            </a:pPr>
            <a:r>
              <a:rPr lang="en-GB" baseline="0" dirty="0"/>
              <a:t>Grouchy mood.</a:t>
            </a:r>
          </a:p>
          <a:p>
            <a:pPr marL="628650" lvl="1" indent="-171450">
              <a:buFontTx/>
              <a:buChar char="-"/>
            </a:pPr>
            <a:r>
              <a:rPr lang="en-GB" baseline="0" dirty="0"/>
              <a:t>Aggression only behavioural manifestation.</a:t>
            </a:r>
            <a:endParaRPr lang="en-GB" dirty="0"/>
          </a:p>
        </p:txBody>
      </p:sp>
      <p:sp>
        <p:nvSpPr>
          <p:cNvPr id="4" name="Slide Number Placeholder 3"/>
          <p:cNvSpPr>
            <a:spLocks noGrp="1"/>
          </p:cNvSpPr>
          <p:nvPr>
            <p:ph type="sldNum" sz="quarter" idx="10"/>
          </p:nvPr>
        </p:nvSpPr>
        <p:spPr/>
        <p:txBody>
          <a:bodyPr/>
          <a:lstStyle/>
          <a:p>
            <a:fld id="{0332844A-5DD6-4E3F-ABC0-C481A1005E83}" type="slidenum">
              <a:rPr lang="en-GB" smtClean="0"/>
              <a:t>16</a:t>
            </a:fld>
            <a:endParaRPr lang="en-GB"/>
          </a:p>
        </p:txBody>
      </p:sp>
    </p:spTree>
    <p:extLst>
      <p:ext uri="{BB962C8B-B14F-4D97-AF65-F5344CB8AC3E}">
        <p14:creationId xmlns:p14="http://schemas.microsoft.com/office/powerpoint/2010/main" val="4253731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Mental health and particularly Self-harm is often not spoken about due to fear… fear of stigma </a:t>
            </a:r>
          </a:p>
        </p:txBody>
      </p:sp>
      <p:sp>
        <p:nvSpPr>
          <p:cNvPr id="4" name="Slide Number Placeholder 3"/>
          <p:cNvSpPr>
            <a:spLocks noGrp="1"/>
          </p:cNvSpPr>
          <p:nvPr>
            <p:ph type="sldNum" sz="quarter" idx="10"/>
          </p:nvPr>
        </p:nvSpPr>
        <p:spPr/>
        <p:txBody>
          <a:bodyPr/>
          <a:lstStyle/>
          <a:p>
            <a:fld id="{93BE1366-A7F5-47AC-97B4-139D96D97318}" type="slidenum">
              <a:rPr lang="en-GB" smtClean="0">
                <a:solidFill>
                  <a:prstClr val="black"/>
                </a:solidFill>
              </a:rPr>
              <a:pPr/>
              <a:t>17</a:t>
            </a:fld>
            <a:endParaRPr lang="en-GB">
              <a:solidFill>
                <a:prstClr val="black"/>
              </a:solidFill>
            </a:endParaRPr>
          </a:p>
        </p:txBody>
      </p:sp>
    </p:spTree>
    <p:extLst>
      <p:ext uri="{BB962C8B-B14F-4D97-AF65-F5344CB8AC3E}">
        <p14:creationId xmlns:p14="http://schemas.microsoft.com/office/powerpoint/2010/main" val="18788166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BE1366-A7F5-47AC-97B4-139D96D97318}"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23629381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Suicide</a:t>
            </a:r>
            <a:r>
              <a:rPr lang="en-GB" baseline="0" dirty="0"/>
              <a:t> decriminalised in 1961.</a:t>
            </a:r>
          </a:p>
        </p:txBody>
      </p:sp>
      <p:sp>
        <p:nvSpPr>
          <p:cNvPr id="4" name="Slide Number Placeholder 3"/>
          <p:cNvSpPr>
            <a:spLocks noGrp="1"/>
          </p:cNvSpPr>
          <p:nvPr>
            <p:ph type="sldNum" sz="quarter" idx="10"/>
          </p:nvPr>
        </p:nvSpPr>
        <p:spPr/>
        <p:txBody>
          <a:bodyPr/>
          <a:lstStyle/>
          <a:p>
            <a:fld id="{93BE1366-A7F5-47AC-97B4-139D96D97318}"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2983496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GB" sz="1200" b="1" kern="1200" dirty="0">
                <a:solidFill>
                  <a:schemeClr val="tx1"/>
                </a:solidFill>
                <a:effectLst/>
                <a:latin typeface="+mn-lt"/>
                <a:ea typeface="+mn-ea"/>
                <a:cs typeface="+mn-cs"/>
              </a:rPr>
              <a:t>Tips for Supporting Your Child’s Mental Health </a:t>
            </a:r>
          </a:p>
          <a:p>
            <a:pPr marL="0" lvl="0" indent="0">
              <a:buFont typeface="Arial" panose="020B0604020202020204" pitchFamily="34" charset="0"/>
              <a:buNone/>
            </a:pPr>
            <a:r>
              <a:rPr lang="en-GB" sz="1200" b="0" kern="1200" dirty="0">
                <a:solidFill>
                  <a:schemeClr val="tx1"/>
                </a:solidFill>
                <a:effectLst/>
                <a:latin typeface="+mn-lt"/>
                <a:ea typeface="+mn-ea"/>
                <a:cs typeface="+mn-cs"/>
              </a:rPr>
              <a:t>These tips can be for temporary or enduring mental health challenges. But it all starts with opening up a conversation, so here are some tips on how… </a:t>
            </a:r>
          </a:p>
          <a:p>
            <a:pPr marL="0" lvl="0" indent="0">
              <a:buFont typeface="Arial" panose="020B0604020202020204" pitchFamily="34" charset="0"/>
              <a:buNone/>
            </a:pPr>
            <a:endParaRPr lang="en-GB" sz="1200" b="1" kern="1200" dirty="0">
              <a:solidFill>
                <a:schemeClr val="tx1"/>
              </a:solidFill>
              <a:effectLst/>
              <a:latin typeface="+mn-lt"/>
              <a:ea typeface="+mn-ea"/>
              <a:cs typeface="+mn-cs"/>
            </a:endParaRPr>
          </a:p>
          <a:p>
            <a:pPr marL="0" lvl="0" indent="0">
              <a:buFont typeface="Arial" panose="020B0604020202020204" pitchFamily="34" charset="0"/>
              <a:buNone/>
            </a:pPr>
            <a:r>
              <a:rPr lang="en-GB" sz="1200" b="1" kern="1200" dirty="0">
                <a:solidFill>
                  <a:schemeClr val="tx1"/>
                </a:solidFill>
                <a:effectLst/>
                <a:latin typeface="+mn-lt"/>
                <a:ea typeface="+mn-ea"/>
                <a:cs typeface="+mn-cs"/>
              </a:rPr>
              <a:t>You Don’t understand</a:t>
            </a:r>
          </a:p>
          <a:p>
            <a:pPr marL="171450" lvl="0" indent="-171450">
              <a:buFont typeface="Arial" panose="020B0604020202020204" pitchFamily="34" charset="0"/>
              <a:buChar char="•"/>
            </a:pPr>
            <a:r>
              <a:rPr lang="en-GB" sz="1200" b="0" kern="1200" dirty="0">
                <a:solidFill>
                  <a:schemeClr val="tx1"/>
                </a:solidFill>
                <a:effectLst/>
                <a:latin typeface="+mn-lt"/>
                <a:ea typeface="+mn-ea"/>
                <a:cs typeface="+mn-cs"/>
              </a:rPr>
              <a:t>How often have you heard this?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One of the most common comments we hear, “my parents don’t understand” / coupled with parents who are desperate to understand.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Parents are expected to know everything but </a:t>
            </a:r>
            <a:r>
              <a:rPr lang="en-GB" sz="1200" u="sng" kern="1200" dirty="0">
                <a:solidFill>
                  <a:schemeClr val="tx1"/>
                </a:solidFill>
                <a:effectLst/>
                <a:latin typeface="+mn-lt"/>
                <a:ea typeface="+mn-ea"/>
                <a:cs typeface="+mn-cs"/>
              </a:rPr>
              <a:t>Its okay not understand</a:t>
            </a:r>
            <a:r>
              <a:rPr lang="en-GB" sz="1200" kern="1200" dirty="0">
                <a:solidFill>
                  <a:schemeClr val="tx1"/>
                </a:solidFill>
                <a:effectLst/>
                <a:latin typeface="+mn-lt"/>
                <a:ea typeface="+mn-ea"/>
                <a:cs typeface="+mn-cs"/>
              </a:rPr>
              <a:t>. They are the experts in them and how they feel, everyone experiences the difficulties differently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Send the message: “Even if I don’t understand, know that I want to” </a:t>
            </a:r>
          </a:p>
          <a:p>
            <a:pPr lvl="0"/>
            <a:endParaRPr lang="en-GB" sz="1200" b="1"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Non-Judgemental Approach </a:t>
            </a:r>
          </a:p>
          <a:p>
            <a:pPr marL="171450" lvl="0" indent="-171450">
              <a:buFont typeface="Arial" panose="020B0604020202020204" pitchFamily="34" charset="0"/>
              <a:buChar char="•"/>
            </a:pPr>
            <a:r>
              <a:rPr lang="en-GB" sz="1200" b="0" kern="1200" dirty="0">
                <a:solidFill>
                  <a:schemeClr val="tx1"/>
                </a:solidFill>
                <a:effectLst/>
                <a:latin typeface="+mn-lt"/>
                <a:ea typeface="+mn-ea"/>
                <a:cs typeface="+mn-cs"/>
              </a:rPr>
              <a:t>Judgement = withdrawal. </a:t>
            </a:r>
          </a:p>
          <a:p>
            <a:pPr marL="171450" lvl="0" indent="-171450">
              <a:buFont typeface="Arial" panose="020B0604020202020204" pitchFamily="34" charset="0"/>
              <a:buChar char="•"/>
            </a:pPr>
            <a:r>
              <a:rPr lang="en-GB" sz="1200" b="0" kern="1200" dirty="0">
                <a:solidFill>
                  <a:schemeClr val="tx1"/>
                </a:solidFill>
                <a:effectLst/>
                <a:latin typeface="+mn-lt"/>
                <a:ea typeface="+mn-ea"/>
                <a:cs typeface="+mn-cs"/>
              </a:rPr>
              <a:t>Be mindful of what is being said indirectly, expressing judgement about others’ mental health could be a barrier to your child opening up. </a:t>
            </a:r>
          </a:p>
          <a:p>
            <a:pPr marL="171450" lvl="0" indent="-171450">
              <a:buFont typeface="Arial" panose="020B0604020202020204" pitchFamily="34" charset="0"/>
              <a:buChar char="•"/>
            </a:pPr>
            <a:endParaRPr lang="en-GB" sz="1200" b="1"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Don’t try to fix it; encourage them to come to their own solutions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It’s natural for parents/ carers to want to try and make them feel better (e.g. grazed knee = plaster), but a solution isn’t necessarily what they need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By encouraging them to come to their own solutions you’re teaching them problem solving and reinforcing the message they can cope. If you try and solve it for them = “this is too big, I cant cope with strong emotions, I need parent/carer to fix it for 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Try; “that sounds really difficult, what do you think will help?”</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I you think it is appropriate to give advice, ask first. Giving people unsolicited advice activates their threat system, social dominance = withdrawal and disengagement. Ask: “is it okay if I share what I think will help” “I know someone who experienced something similar, can I share with you what helped them?”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Ask: What can I do to help?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Be with them, sometimes it isn’t a solution they need at all, just to express their emotions, to feel safe whilst they do and to be comforted. Instinct of parents can be if they’re sad you want to make them happy, sometimes its okay just to be sad and be with them as they are. They may just need a tea or a cuddle or someone to watch a Netflix series with whilst they’re sad on the sofa. Acceptance can be more helpful and powerful than resisting or trying to change it. (bad hour, bad afternoon, bad day, bad week), riding the wave can sometimes be the best approach. </a:t>
            </a:r>
          </a:p>
          <a:p>
            <a:endParaRPr lang="en-GB" dirty="0"/>
          </a:p>
          <a:p>
            <a:r>
              <a:rPr lang="en-GB" b="1" dirty="0"/>
              <a:t>VAN </a:t>
            </a:r>
          </a:p>
          <a:p>
            <a:pPr marL="171450" indent="-171450">
              <a:buFont typeface="Arial" panose="020B0604020202020204" pitchFamily="34" charset="0"/>
              <a:buChar char="•"/>
            </a:pPr>
            <a:r>
              <a:rPr lang="en-GB" dirty="0"/>
              <a:t>Acknowledge: Acknowledge what they are saying, paraphrase it back to them, indicate you have heard them and you’re listening </a:t>
            </a:r>
          </a:p>
          <a:p>
            <a:pPr marL="171450" indent="-171450">
              <a:buFont typeface="Arial" panose="020B0604020202020204" pitchFamily="34" charset="0"/>
              <a:buChar char="•"/>
            </a:pPr>
            <a:r>
              <a:rPr lang="en-GB" dirty="0"/>
              <a:t>Validate: Validate their emotions; they are real, they are important. If it is important to you, then it is important to me. Remember, it’s not the size of the problem that it is important, it is the size of the impact. (e.g. “it’s just hormones” or “just a petty argument with a friend”. Examples: “That sounds really tough”, “I can see that has really upset you”</a:t>
            </a:r>
          </a:p>
          <a:p>
            <a:pPr marL="171450" indent="-171450">
              <a:buFont typeface="Arial" panose="020B0604020202020204" pitchFamily="34" charset="0"/>
              <a:buChar char="•"/>
            </a:pPr>
            <a:r>
              <a:rPr lang="en-GB" dirty="0"/>
              <a:t>Normalising: Communicating that what they are feeling is normal. Lots of young people won’t open up because they are worried something is “wrong” with them. We want to communicate that emotions are normal; sadness, fear, anger. And relating that back to other young people and even your own experiences where appropriate. Examples; “you’re not alone”, “I felt like that before”.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b="1" dirty="0"/>
              <a:t>Say What You See</a:t>
            </a:r>
          </a:p>
          <a:p>
            <a:pPr marL="171450" indent="-171450">
              <a:buFont typeface="Arial" panose="020B0604020202020204" pitchFamily="34" charset="0"/>
              <a:buChar char="•"/>
            </a:pPr>
            <a:r>
              <a:rPr lang="en-GB" dirty="0"/>
              <a:t>Just like </a:t>
            </a:r>
            <a:r>
              <a:rPr lang="en-GB" dirty="0" err="1"/>
              <a:t>CatchPhrase</a:t>
            </a:r>
            <a:r>
              <a:rPr lang="en-GB" dirty="0"/>
              <a:t> – describe what you observe, it can be used to start a conversation or during. E.g. “I can see you haven’t been going out much recently”/ “I can see that, that bothers you”. It allows the young person to fill in the gaps, you know there is something up, this gives them the space to expand without us presuming.</a:t>
            </a:r>
          </a:p>
          <a:p>
            <a:pPr marL="171450" indent="-171450">
              <a:buFont typeface="Arial" panose="020B0604020202020204" pitchFamily="34" charset="0"/>
              <a:buChar cha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Me and you vs. the problem, not me vs. you </a:t>
            </a:r>
            <a:endParaRPr lang="en-GB" dirty="0"/>
          </a:p>
          <a:p>
            <a:pPr marL="171450" indent="-171450">
              <a:buFont typeface="Arial" panose="020B0604020202020204" pitchFamily="34" charset="0"/>
              <a:buChar char="•"/>
            </a:pPr>
            <a:r>
              <a:rPr lang="en-GB" dirty="0"/>
              <a:t>Common parents say they try to open a dialogue and it results in an argument and they don’t remember how it escalated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If they are struggling with their mental health - They’re swimming in a sea of emotion, you’re on dry land, don’t step into the sea! – don’t be drawn into an argument or conflict about it, it just widens the gap. young people can project their emotions and it can be a symptom the difficulty to push people away (e.g. low self-esteem or low mood)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Can be helpful to externalise and see the emotional difficulty as separate from the young person and who they are “it’s not who they are, it’s something they are going through or battling”. They are a young person experiencing an emotional health difficulty, they are not an emotional health difficulty, in the same way that someone is not “diabetes” if they have it, or something more temporary and fluid like a “bad leg”.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You’re on the same team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b="1" dirty="0"/>
              <a:t>Talk about others and their mental health </a:t>
            </a:r>
          </a:p>
          <a:p>
            <a:pPr marL="171450" indent="-171450">
              <a:buFont typeface="Arial" panose="020B0604020202020204" pitchFamily="34" charset="0"/>
              <a:buChar char="•"/>
            </a:pPr>
            <a:r>
              <a:rPr lang="en-GB" dirty="0"/>
              <a:t>Sometimes young people will test by talking about their friends or someone on the telly to gage your thoughts; use that as an in or start the conversation this way yourself. </a:t>
            </a:r>
          </a:p>
          <a:p>
            <a:pPr marL="171450" indent="-171450">
              <a:buFont typeface="Arial" panose="020B0604020202020204" pitchFamily="34" charset="0"/>
              <a:buChar char="•"/>
            </a:pPr>
            <a:r>
              <a:rPr lang="en-GB" dirty="0"/>
              <a:t>It’s a great way to demonstrate your non-judgemental approach, send the message “it’s safe to talk to me about this” and to drift into talking about them.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Starting the conversation in a neutral and non-threatening way </a:t>
            </a:r>
          </a:p>
          <a:p>
            <a:pPr marL="171450" indent="-171450">
              <a:buFont typeface="Arial" panose="020B0604020202020204" pitchFamily="34" charset="0"/>
              <a:buChar char="•"/>
            </a:pPr>
            <a:r>
              <a:rPr lang="en-GB" dirty="0"/>
              <a:t>Example: “X was talking about how sad they felt after X, I can relate to that, have you ever felt way?”</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b="1" dirty="0"/>
              <a:t>Car Conversations </a:t>
            </a:r>
          </a:p>
          <a:p>
            <a:pPr marL="171450" indent="-171450">
              <a:buFont typeface="Arial" panose="020B0604020202020204" pitchFamily="34" charset="0"/>
              <a:buChar char="•"/>
            </a:pPr>
            <a:r>
              <a:rPr lang="en-GB" dirty="0"/>
              <a:t>Starting the conversation in situations where you don’t have eye contact. Facilitating a non-threatening environment with minimal distractions. There’s something to the old Freudian sitting on the couch looking away approach. (e.g. walks, car journeys etc.) Can feel more natural and easier for them to talk.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b="1" dirty="0"/>
              <a:t>The Take Away Messages </a:t>
            </a:r>
          </a:p>
          <a:p>
            <a:pPr marL="171450" indent="-171450">
              <a:buFont typeface="Arial" panose="020B0604020202020204" pitchFamily="34" charset="0"/>
              <a:buChar char="•"/>
            </a:pPr>
            <a:r>
              <a:rPr lang="en-GB" b="0" dirty="0"/>
              <a:t>When finishing a conversation you want it to end well with the opportunity for more in the future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“thank you for sharing” – it delivers the message “I value your trust”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“I’m here for you” - One of main reasons I hear for young people not sharing is that they do not want to be a burden, they see parents are busy, they see they have their own problems. They don’t want to be another ‘problem’, they need to know their parents/ carers are there and always will make time for them.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“I love you and nothing will ever change that” – because we can never hear that enough can we. </a:t>
            </a:r>
          </a:p>
          <a:p>
            <a:pPr marL="0" indent="0">
              <a:buFont typeface="Arial" panose="020B0604020202020204" pitchFamily="34" charset="0"/>
              <a:buNone/>
            </a:pPr>
            <a:endParaRPr lang="en-GB" dirty="0"/>
          </a:p>
        </p:txBody>
      </p:sp>
      <p:sp>
        <p:nvSpPr>
          <p:cNvPr id="4" name="Header Placeholder 3"/>
          <p:cNvSpPr>
            <a:spLocks noGrp="1"/>
          </p:cNvSpPr>
          <p:nvPr>
            <p:ph type="hdr" sz="quarter"/>
          </p:nvPr>
        </p:nvSpPr>
        <p:spPr/>
        <p:txBody>
          <a:bodyPr/>
          <a:lstStyle/>
          <a:p>
            <a:endParaRPr lang="en-GB" dirty="0"/>
          </a:p>
        </p:txBody>
      </p:sp>
    </p:spTree>
    <p:extLst>
      <p:ext uri="{BB962C8B-B14F-4D97-AF65-F5344CB8AC3E}">
        <p14:creationId xmlns:p14="http://schemas.microsoft.com/office/powerpoint/2010/main" val="34119391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1" dirty="0"/>
              <a:t>Don’t Blame Yourself </a:t>
            </a:r>
          </a:p>
          <a:p>
            <a:pPr marL="171450" indent="-171450">
              <a:buFont typeface="Arial" panose="020B0604020202020204" pitchFamily="34" charset="0"/>
              <a:buChar char="•"/>
            </a:pPr>
            <a:r>
              <a:rPr lang="en-GB" b="0" dirty="0"/>
              <a:t>Many parents ask ‘why’ their child might experience emotional difficulty or blame themselves, in reality there is very rarely a single reason but a combination of factors creating a perfect storm. </a:t>
            </a:r>
          </a:p>
          <a:p>
            <a:pPr marL="171450" indent="-171450">
              <a:buFont typeface="Arial" panose="020B0604020202020204" pitchFamily="34" charset="0"/>
              <a:buChar char="•"/>
            </a:pPr>
            <a:r>
              <a:rPr lang="en-GB" b="0" dirty="0"/>
              <a:t>Blame serves little purpose, understanding can help but self-criticism can act as an obstacle to moving forward. </a:t>
            </a:r>
          </a:p>
          <a:p>
            <a:pPr marL="171450" indent="-171450">
              <a:buFont typeface="Arial" panose="020B0604020202020204" pitchFamily="34" charset="0"/>
              <a:buChar char="•"/>
            </a:pPr>
            <a:r>
              <a:rPr lang="en-GB" b="0" dirty="0"/>
              <a:t>However because of your substantial impact the are opportunities to improve the situation by your example</a:t>
            </a:r>
          </a:p>
          <a:p>
            <a:pPr marL="0" indent="0">
              <a:buFont typeface="Arial" panose="020B0604020202020204" pitchFamily="34" charset="0"/>
              <a:buNone/>
            </a:pPr>
            <a:endParaRPr lang="en-GB" b="0" dirty="0"/>
          </a:p>
          <a:p>
            <a:pPr marL="0" indent="0">
              <a:buFont typeface="Arial" panose="020B0604020202020204" pitchFamily="34" charset="0"/>
              <a:buNone/>
            </a:pPr>
            <a:r>
              <a:rPr lang="en-GB" b="1" dirty="0"/>
              <a:t>Be a role model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talk about your own feeling, label them, encourage emotional language in the home and demonstrate how you are coping with difficult emotions = normalises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Look after your own mental health. Airplane mask analogy. The best thing you could possibly do for your child’s mental health is look after your own. For various reasons, 1. they will interact if both of you are struggling. 2. They will learn from, if you demonstrate practicing coping, seeking support  they will learn that too. If you need support, don’t hesitate to ask for support.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tx1"/>
                </a:solidFill>
                <a:effectLst/>
                <a:latin typeface="+mn-lt"/>
                <a:ea typeface="+mn-ea"/>
                <a:cs typeface="+mn-cs"/>
              </a:rPr>
              <a:t>Encourage positive habits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Particularly in the pandemic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1. Connect; </a:t>
            </a:r>
            <a:r>
              <a:rPr lang="en-GB" dirty="0"/>
              <a:t>With family, friends, colleagues and neighbours. At home, work, school or in your local community</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2. Be active; </a:t>
            </a:r>
            <a:r>
              <a:rPr lang="en-GB" dirty="0"/>
              <a:t>Exercising makes you feel good. Link between physical and mental health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3. Be curious. Catch sight of the beautiful. Remark on the unusual. Notice the changing seasons. Savour the moment, whether you are walking to work, eating lunch or talking to friends. Be aware of the world around you and what you are feeling. Reflecting on your experiences will help you appreciate what matters to you.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4. Keep learning; Try something new. Rediscover an old interest. Sign up for that course. Take on a different responsibility at work. Fix a bike. Learn to play an instrument or how to cook your favourite food. Set a challenge you will enjoy achieving. Learning new things will make you more confident as well as being fun.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5. Give; Do something nice for a friend, or a stranger. Thank someone. Smile. Volunteer your time. Join a community group. Look out, as well as in. Seeing yourself, and your happiness, linked to the wider community can be incredibly rewarding and creates connections with the people around you.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b="1" dirty="0"/>
              <a:t>1:1 Time</a:t>
            </a:r>
          </a:p>
          <a:p>
            <a:pPr marL="171450" indent="-171450">
              <a:buFont typeface="Arial" panose="020B0604020202020204" pitchFamily="34" charset="0"/>
              <a:buChar char="•"/>
            </a:pPr>
            <a:r>
              <a:rPr lang="en-GB" b="0" dirty="0"/>
              <a:t>It builds relationships </a:t>
            </a:r>
          </a:p>
          <a:p>
            <a:pPr marL="171450" indent="-171450">
              <a:buFont typeface="Arial" panose="020B0604020202020204" pitchFamily="34" charset="0"/>
              <a:buChar char="•"/>
            </a:pPr>
            <a:r>
              <a:rPr lang="en-GB" b="0" dirty="0"/>
              <a:t>Projects the message that they are worthy</a:t>
            </a:r>
          </a:p>
          <a:p>
            <a:pPr marL="171450" indent="-171450">
              <a:buFont typeface="Arial" panose="020B0604020202020204" pitchFamily="34" charset="0"/>
              <a:buChar char="•"/>
            </a:pPr>
            <a:r>
              <a:rPr lang="en-GB" b="0" dirty="0"/>
              <a:t>It creates opportunities to have conversations </a:t>
            </a:r>
          </a:p>
          <a:p>
            <a:pPr marL="171450" indent="-171450">
              <a:buFont typeface="Arial" panose="020B0604020202020204" pitchFamily="34" charset="0"/>
              <a:buChar char="•"/>
            </a:pPr>
            <a:r>
              <a:rPr lang="en-GB" b="0" dirty="0"/>
              <a:t>Strong parental relationships acts as a big protective factor for resilience, preventing mental health difficulties and recovery </a:t>
            </a:r>
          </a:p>
          <a:p>
            <a:pPr marL="0" indent="0">
              <a:buFont typeface="Arial" panose="020B0604020202020204" pitchFamily="34" charset="0"/>
              <a:buNone/>
            </a:pPr>
            <a:endParaRPr lang="en-GB" b="0" dirty="0"/>
          </a:p>
          <a:p>
            <a:pPr marL="0" indent="0">
              <a:buFont typeface="Arial" panose="020B0604020202020204" pitchFamily="34" charset="0"/>
              <a:buNone/>
            </a:pPr>
            <a:r>
              <a:rPr lang="en-GB" b="1" dirty="0"/>
              <a:t>Communicate</a:t>
            </a:r>
            <a:r>
              <a:rPr lang="en-GB" b="0" dirty="0"/>
              <a:t> </a:t>
            </a:r>
          </a:p>
          <a:p>
            <a:pPr marL="171450" indent="-171450">
              <a:buFont typeface="Arial" panose="020B0604020202020204" pitchFamily="34" charset="0"/>
              <a:buChar char="•"/>
            </a:pPr>
            <a:r>
              <a:rPr lang="en-GB" b="0" dirty="0"/>
              <a:t>Speak with others around the young person, school, other services. Work as a team around the young person. They exist in systems, sometimes it is about how those around them respond more than what they have to do or change. </a:t>
            </a:r>
          </a:p>
          <a:p>
            <a:pPr marL="0" indent="0">
              <a:buFont typeface="Arial" panose="020B0604020202020204" pitchFamily="34" charset="0"/>
              <a:buNone/>
            </a:pPr>
            <a:endParaRPr lang="en-GB" b="0" dirty="0"/>
          </a:p>
        </p:txBody>
      </p:sp>
      <p:sp>
        <p:nvSpPr>
          <p:cNvPr id="4" name="Header Placeholder 3"/>
          <p:cNvSpPr>
            <a:spLocks noGrp="1"/>
          </p:cNvSpPr>
          <p:nvPr>
            <p:ph type="hdr" sz="quarter"/>
          </p:nvPr>
        </p:nvSpPr>
        <p:spPr/>
        <p:txBody>
          <a:bodyPr/>
          <a:lstStyle/>
          <a:p>
            <a:endParaRPr lang="en-GB" dirty="0"/>
          </a:p>
        </p:txBody>
      </p:sp>
    </p:spTree>
    <p:extLst>
      <p:ext uri="{BB962C8B-B14F-4D97-AF65-F5344CB8AC3E}">
        <p14:creationId xmlns:p14="http://schemas.microsoft.com/office/powerpoint/2010/main" val="36558375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dirty="0">
                <a:solidFill>
                  <a:schemeClr val="accent5">
                    <a:lumMod val="75000"/>
                  </a:schemeClr>
                </a:solidFill>
              </a:rPr>
              <a:t>We asked young people what they wished their parents knew when they were struggling with their mental health and here are their tips: </a:t>
            </a:r>
          </a:p>
          <a:p>
            <a:pPr marL="0" indent="0">
              <a:buFont typeface="Arial" panose="020B0604020202020204" pitchFamily="34" charset="0"/>
              <a:buNone/>
            </a:pPr>
            <a:endParaRPr lang="en-GB" b="0" dirty="0"/>
          </a:p>
        </p:txBody>
      </p:sp>
      <p:sp>
        <p:nvSpPr>
          <p:cNvPr id="4" name="Header Placeholder 3"/>
          <p:cNvSpPr>
            <a:spLocks noGrp="1"/>
          </p:cNvSpPr>
          <p:nvPr>
            <p:ph type="hdr" sz="quarter"/>
          </p:nvPr>
        </p:nvSpPr>
        <p:spPr/>
        <p:txBody>
          <a:bodyPr/>
          <a:lstStyle/>
          <a:p>
            <a:endParaRPr lang="en-GB" dirty="0"/>
          </a:p>
        </p:txBody>
      </p:sp>
    </p:spTree>
    <p:extLst>
      <p:ext uri="{BB962C8B-B14F-4D97-AF65-F5344CB8AC3E}">
        <p14:creationId xmlns:p14="http://schemas.microsoft.com/office/powerpoint/2010/main" val="4100691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0" dirty="0"/>
              <a:t>If you feel that you or your child need support, please speak to your MHL in school to refer to the MHST or self-refer by visiting our website </a:t>
            </a:r>
          </a:p>
          <a:p>
            <a:pPr marL="0" indent="0">
              <a:buFont typeface="Arial" panose="020B0604020202020204" pitchFamily="34" charset="0"/>
              <a:buNone/>
            </a:pPr>
            <a:endParaRPr lang="en-GB" b="0" dirty="0">
              <a:hlinkClick r:id="rId3"/>
            </a:endParaRPr>
          </a:p>
          <a:p>
            <a:pPr marL="0" indent="0">
              <a:buFont typeface="Arial" panose="020B0604020202020204" pitchFamily="34" charset="0"/>
              <a:buNone/>
            </a:pPr>
            <a:r>
              <a:rPr lang="en-GB" dirty="0">
                <a:hlinkClick r:id="rId3"/>
              </a:rPr>
              <a:t>CAMHS - Mental Health Support Teams | Nottinghamshire Healthcare NHS Foundation Trust</a:t>
            </a:r>
            <a:endParaRPr lang="en-GB" b="0" dirty="0"/>
          </a:p>
        </p:txBody>
      </p:sp>
      <p:sp>
        <p:nvSpPr>
          <p:cNvPr id="4" name="Header Placeholder 3"/>
          <p:cNvSpPr>
            <a:spLocks noGrp="1"/>
          </p:cNvSpPr>
          <p:nvPr>
            <p:ph type="hdr" sz="quarter"/>
          </p:nvPr>
        </p:nvSpPr>
        <p:spPr/>
        <p:txBody>
          <a:bodyPr/>
          <a:lstStyle/>
          <a:p>
            <a:endParaRPr lang="en-GB" dirty="0"/>
          </a:p>
        </p:txBody>
      </p:sp>
    </p:spTree>
    <p:extLst>
      <p:ext uri="{BB962C8B-B14F-4D97-AF65-F5344CB8AC3E}">
        <p14:creationId xmlns:p14="http://schemas.microsoft.com/office/powerpoint/2010/main" val="1819538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dirty="0"/>
          </a:p>
        </p:txBody>
      </p:sp>
      <p:sp>
        <p:nvSpPr>
          <p:cNvPr id="4" name="Header Placeholder 3"/>
          <p:cNvSpPr>
            <a:spLocks noGrp="1"/>
          </p:cNvSpPr>
          <p:nvPr>
            <p:ph type="hdr" sz="quarter"/>
          </p:nvPr>
        </p:nvSpPr>
        <p:spPr/>
        <p:txBody>
          <a:bodyPr/>
          <a:lstStyle/>
          <a:p>
            <a:endParaRPr lang="en-GB" dirty="0"/>
          </a:p>
        </p:txBody>
      </p:sp>
    </p:spTree>
    <p:extLst>
      <p:ext uri="{BB962C8B-B14F-4D97-AF65-F5344CB8AC3E}">
        <p14:creationId xmlns:p14="http://schemas.microsoft.com/office/powerpoint/2010/main" val="29214065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dirty="0"/>
          </a:p>
        </p:txBody>
      </p:sp>
      <p:sp>
        <p:nvSpPr>
          <p:cNvPr id="4" name="Header Placeholder 3"/>
          <p:cNvSpPr>
            <a:spLocks noGrp="1"/>
          </p:cNvSpPr>
          <p:nvPr>
            <p:ph type="hdr" sz="quarter"/>
          </p:nvPr>
        </p:nvSpPr>
        <p:spPr/>
        <p:txBody>
          <a:bodyPr/>
          <a:lstStyle/>
          <a:p>
            <a:endParaRPr lang="en-GB" dirty="0"/>
          </a:p>
        </p:txBody>
      </p:sp>
    </p:spTree>
    <p:extLst>
      <p:ext uri="{BB962C8B-B14F-4D97-AF65-F5344CB8AC3E}">
        <p14:creationId xmlns:p14="http://schemas.microsoft.com/office/powerpoint/2010/main" val="11397001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1) What will you continue doing?</a:t>
            </a:r>
          </a:p>
          <a:p>
            <a:r>
              <a:rPr lang="en-GB" sz="1200" b="0" i="0" kern="1200" dirty="0">
                <a:solidFill>
                  <a:schemeClr val="tx1"/>
                </a:solidFill>
                <a:effectLst/>
                <a:latin typeface="+mn-lt"/>
                <a:ea typeface="+mn-ea"/>
                <a:cs typeface="+mn-cs"/>
              </a:rPr>
              <a:t>2) What will you start doing?</a:t>
            </a:r>
          </a:p>
          <a:p>
            <a:r>
              <a:rPr lang="en-GB" sz="1200" b="0" i="0" kern="1200" dirty="0">
                <a:solidFill>
                  <a:schemeClr val="tx1"/>
                </a:solidFill>
                <a:effectLst/>
                <a:latin typeface="+mn-lt"/>
                <a:ea typeface="+mn-ea"/>
                <a:cs typeface="+mn-cs"/>
              </a:rPr>
              <a:t>3) What will you stop doing?</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BE1366-A7F5-47AC-97B4-139D96D9731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08843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will be the opportunity at the end if you have any questions you would like to ask in relation to our service. </a:t>
            </a:r>
          </a:p>
          <a:p>
            <a:r>
              <a:rPr lang="en-GB" dirty="0"/>
              <a:t>Caveat: Please do not share any personal information as we are unable to discuss Individual children or cases</a:t>
            </a:r>
          </a:p>
          <a:p>
            <a:r>
              <a:rPr lang="en-GB" dirty="0"/>
              <a:t>Please liaise with teachers/members of staff should you require any further support or information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BE1366-A7F5-47AC-97B4-139D96D9731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6566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BE1366-A7F5-47AC-97B4-139D96D9731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38663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A14AD72-BE6A-471B-B191-519E1074C48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1165"/>
          <a:stretch/>
        </p:blipFill>
        <p:spPr>
          <a:xfrm>
            <a:off x="0" y="4923405"/>
            <a:ext cx="12192000" cy="1934595"/>
          </a:xfrm>
          <a:prstGeom prst="rect">
            <a:avLst/>
          </a:prstGeom>
        </p:spPr>
      </p:pic>
      <p:sp>
        <p:nvSpPr>
          <p:cNvPr id="2" name="Title 1">
            <a:extLst>
              <a:ext uri="{FF2B5EF4-FFF2-40B4-BE49-F238E27FC236}">
                <a16:creationId xmlns:a16="http://schemas.microsoft.com/office/drawing/2014/main" id="{BC93EDE4-5BA6-4487-B285-F6124964C4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02C619B-009C-40F1-8D68-909709B6D9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301766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BCDECAB-0C59-4FDC-994C-156D5F98B98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1165"/>
          <a:stretch/>
        </p:blipFill>
        <p:spPr>
          <a:xfrm>
            <a:off x="0" y="4923405"/>
            <a:ext cx="12192000" cy="1934595"/>
          </a:xfrm>
          <a:prstGeom prst="rect">
            <a:avLst/>
          </a:prstGeom>
        </p:spPr>
      </p:pic>
      <p:sp>
        <p:nvSpPr>
          <p:cNvPr id="2" name="Title 1">
            <a:extLst>
              <a:ext uri="{FF2B5EF4-FFF2-40B4-BE49-F238E27FC236}">
                <a16:creationId xmlns:a16="http://schemas.microsoft.com/office/drawing/2014/main" id="{EE484802-9638-491B-8AE7-2AF4F06C17FF}"/>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1FE25187-A38A-4A5D-80C1-6376A6931AB8}"/>
              </a:ext>
            </a:extLst>
          </p:cNvPr>
          <p:cNvSpPr>
            <a:spLocks noGrp="1"/>
          </p:cNvSpPr>
          <p:nvPr>
            <p:ph idx="1"/>
          </p:nvPr>
        </p:nvSpPr>
        <p:spPr>
          <a:xfrm>
            <a:off x="838200" y="1825625"/>
            <a:ext cx="10515600" cy="345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78701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755A8E7-EC89-4C56-90A7-7061D2F5123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1165"/>
          <a:stretch/>
        </p:blipFill>
        <p:spPr>
          <a:xfrm>
            <a:off x="0" y="4923405"/>
            <a:ext cx="12192000" cy="1934595"/>
          </a:xfrm>
          <a:prstGeom prst="rect">
            <a:avLst/>
          </a:prstGeom>
        </p:spPr>
      </p:pic>
      <p:sp>
        <p:nvSpPr>
          <p:cNvPr id="2" name="Title 1">
            <a:extLst>
              <a:ext uri="{FF2B5EF4-FFF2-40B4-BE49-F238E27FC236}">
                <a16:creationId xmlns:a16="http://schemas.microsoft.com/office/drawing/2014/main" id="{FDCFCFB7-037C-4C20-BE95-88048006575B}"/>
              </a:ext>
            </a:extLst>
          </p:cNvPr>
          <p:cNvSpPr>
            <a:spLocks noGrp="1"/>
          </p:cNvSpPr>
          <p:nvPr>
            <p:ph type="title"/>
          </p:nvPr>
        </p:nvSpPr>
        <p:spPr>
          <a:xfrm>
            <a:off x="831850" y="45946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8D0FC4-8D5E-4CE6-A872-BF63F0ADF38D}"/>
              </a:ext>
            </a:extLst>
          </p:cNvPr>
          <p:cNvSpPr>
            <a:spLocks noGrp="1"/>
          </p:cNvSpPr>
          <p:nvPr>
            <p:ph type="body" idx="1"/>
          </p:nvPr>
        </p:nvSpPr>
        <p:spPr>
          <a:xfrm>
            <a:off x="831850" y="333426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02849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mpariso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4B2DEF8-D1D1-46A8-BCD7-A542A33BA28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1165"/>
          <a:stretch/>
        </p:blipFill>
        <p:spPr>
          <a:xfrm>
            <a:off x="0" y="4923405"/>
            <a:ext cx="12192000" cy="1934595"/>
          </a:xfrm>
          <a:prstGeom prst="rect">
            <a:avLst/>
          </a:prstGeom>
        </p:spPr>
      </p:pic>
      <p:sp>
        <p:nvSpPr>
          <p:cNvPr id="2" name="Title 1">
            <a:extLst>
              <a:ext uri="{FF2B5EF4-FFF2-40B4-BE49-F238E27FC236}">
                <a16:creationId xmlns:a16="http://schemas.microsoft.com/office/drawing/2014/main" id="{2DE6AD98-69D6-44AB-BA77-0593851E987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4" name="Content Placeholder 3">
            <a:extLst>
              <a:ext uri="{FF2B5EF4-FFF2-40B4-BE49-F238E27FC236}">
                <a16:creationId xmlns:a16="http://schemas.microsoft.com/office/drawing/2014/main" id="{7B83FEA7-3983-4EB6-8D2A-4C398312BE6B}"/>
              </a:ext>
            </a:extLst>
          </p:cNvPr>
          <p:cNvSpPr>
            <a:spLocks noGrp="1"/>
          </p:cNvSpPr>
          <p:nvPr>
            <p:ph sz="half" idx="2"/>
          </p:nvPr>
        </p:nvSpPr>
        <p:spPr>
          <a:xfrm>
            <a:off x="839788" y="1814287"/>
            <a:ext cx="5157787" cy="34689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Content Placeholder 5">
            <a:extLst>
              <a:ext uri="{FF2B5EF4-FFF2-40B4-BE49-F238E27FC236}">
                <a16:creationId xmlns:a16="http://schemas.microsoft.com/office/drawing/2014/main" id="{E3391E2E-F2C7-4D16-9019-9F8B5130C30B}"/>
              </a:ext>
            </a:extLst>
          </p:cNvPr>
          <p:cNvSpPr>
            <a:spLocks noGrp="1"/>
          </p:cNvSpPr>
          <p:nvPr>
            <p:ph sz="quarter" idx="4"/>
          </p:nvPr>
        </p:nvSpPr>
        <p:spPr>
          <a:xfrm>
            <a:off x="6172200" y="1814287"/>
            <a:ext cx="5183188" cy="34689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73518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1_Compariso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4B2DEF8-D1D1-46A8-BCD7-A542A33BA28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1165"/>
          <a:stretch/>
        </p:blipFill>
        <p:spPr>
          <a:xfrm>
            <a:off x="0" y="4923405"/>
            <a:ext cx="12192000" cy="1934595"/>
          </a:xfrm>
          <a:prstGeom prst="rect">
            <a:avLst/>
          </a:prstGeom>
        </p:spPr>
      </p:pic>
      <p:sp>
        <p:nvSpPr>
          <p:cNvPr id="2" name="Title 1">
            <a:extLst>
              <a:ext uri="{FF2B5EF4-FFF2-40B4-BE49-F238E27FC236}">
                <a16:creationId xmlns:a16="http://schemas.microsoft.com/office/drawing/2014/main" id="{2DE6AD98-69D6-44AB-BA77-0593851E987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3C202E-AFFE-4D2A-925D-C7732AE284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B83FEA7-3983-4EB6-8D2A-4C398312BE6B}"/>
              </a:ext>
            </a:extLst>
          </p:cNvPr>
          <p:cNvSpPr>
            <a:spLocks noGrp="1"/>
          </p:cNvSpPr>
          <p:nvPr>
            <p:ph sz="half" idx="2"/>
          </p:nvPr>
        </p:nvSpPr>
        <p:spPr>
          <a:xfrm>
            <a:off x="839788" y="2505075"/>
            <a:ext cx="5157787" cy="27781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832CCB05-CAD4-47E1-8023-71C0B6565B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391E2E-F2C7-4D16-9019-9F8B5130C30B}"/>
              </a:ext>
            </a:extLst>
          </p:cNvPr>
          <p:cNvSpPr>
            <a:spLocks noGrp="1"/>
          </p:cNvSpPr>
          <p:nvPr>
            <p:ph sz="quarter" idx="4"/>
          </p:nvPr>
        </p:nvSpPr>
        <p:spPr>
          <a:xfrm>
            <a:off x="6172200" y="2505075"/>
            <a:ext cx="5183188" cy="2778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94073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5504FF9-65EB-4DC3-86D2-29402E7EE52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1165"/>
          <a:stretch/>
        </p:blipFill>
        <p:spPr>
          <a:xfrm>
            <a:off x="0" y="4923405"/>
            <a:ext cx="12192000" cy="1934595"/>
          </a:xfrm>
          <a:prstGeom prst="rect">
            <a:avLst/>
          </a:prstGeom>
        </p:spPr>
      </p:pic>
      <p:sp>
        <p:nvSpPr>
          <p:cNvPr id="2" name="Title 1">
            <a:extLst>
              <a:ext uri="{FF2B5EF4-FFF2-40B4-BE49-F238E27FC236}">
                <a16:creationId xmlns:a16="http://schemas.microsoft.com/office/drawing/2014/main" id="{8A0B86F8-EC97-4F1F-B16D-6E3B0E9E870E}"/>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32332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723CA3C-1765-4F6A-86FE-C76E6EF683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1165"/>
          <a:stretch/>
        </p:blipFill>
        <p:spPr>
          <a:xfrm>
            <a:off x="0" y="4923405"/>
            <a:ext cx="12192000" cy="1934595"/>
          </a:xfrm>
          <a:prstGeom prst="rect">
            <a:avLst/>
          </a:prstGeom>
        </p:spPr>
      </p:pic>
    </p:spTree>
    <p:extLst>
      <p:ext uri="{BB962C8B-B14F-4D97-AF65-F5344CB8AC3E}">
        <p14:creationId xmlns:p14="http://schemas.microsoft.com/office/powerpoint/2010/main" val="1040057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4432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4FAAE8C-7A19-4FA5-BD29-4AA32A2994C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1165"/>
          <a:stretch/>
        </p:blipFill>
        <p:spPr>
          <a:xfrm>
            <a:off x="0" y="4923405"/>
            <a:ext cx="12192000" cy="1934595"/>
          </a:xfrm>
          <a:prstGeom prst="rect">
            <a:avLst/>
          </a:prstGeom>
        </p:spPr>
      </p:pic>
      <p:sp>
        <p:nvSpPr>
          <p:cNvPr id="2" name="Title 1">
            <a:extLst>
              <a:ext uri="{FF2B5EF4-FFF2-40B4-BE49-F238E27FC236}">
                <a16:creationId xmlns:a16="http://schemas.microsoft.com/office/drawing/2014/main" id="{EDA422E4-61A8-49CA-BF94-29FA5D2DA5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CF9B26A-D07A-486F-8374-4811BE011426}"/>
              </a:ext>
            </a:extLst>
          </p:cNvPr>
          <p:cNvSpPr>
            <a:spLocks noGrp="1"/>
          </p:cNvSpPr>
          <p:nvPr>
            <p:ph idx="1"/>
          </p:nvPr>
        </p:nvSpPr>
        <p:spPr>
          <a:xfrm>
            <a:off x="5183188" y="987425"/>
            <a:ext cx="6172200" cy="431028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FB92E6F-90F4-4416-8B90-B6E10726EE7F}"/>
              </a:ext>
            </a:extLst>
          </p:cNvPr>
          <p:cNvSpPr>
            <a:spLocks noGrp="1"/>
          </p:cNvSpPr>
          <p:nvPr>
            <p:ph type="body" sz="half" idx="2"/>
          </p:nvPr>
        </p:nvSpPr>
        <p:spPr>
          <a:xfrm>
            <a:off x="839788" y="2057400"/>
            <a:ext cx="3932237" cy="32403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293000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38BC570-5B16-4D72-8A51-BDF867E2109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1165"/>
          <a:stretch/>
        </p:blipFill>
        <p:spPr>
          <a:xfrm>
            <a:off x="0" y="4923405"/>
            <a:ext cx="12192000" cy="1934595"/>
          </a:xfrm>
          <a:prstGeom prst="rect">
            <a:avLst/>
          </a:prstGeom>
        </p:spPr>
      </p:pic>
      <p:sp>
        <p:nvSpPr>
          <p:cNvPr id="2" name="Title 1">
            <a:extLst>
              <a:ext uri="{FF2B5EF4-FFF2-40B4-BE49-F238E27FC236}">
                <a16:creationId xmlns:a16="http://schemas.microsoft.com/office/drawing/2014/main" id="{12E1FDD9-A967-4D5E-8B6D-3D62CC2CDD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DAD43E9-C427-4703-B0F2-A093E05F349D}"/>
              </a:ext>
            </a:extLst>
          </p:cNvPr>
          <p:cNvSpPr>
            <a:spLocks noGrp="1"/>
          </p:cNvSpPr>
          <p:nvPr>
            <p:ph type="pic" idx="1"/>
          </p:nvPr>
        </p:nvSpPr>
        <p:spPr>
          <a:xfrm>
            <a:off x="5183188" y="987426"/>
            <a:ext cx="6172200" cy="43248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FB9A5D4-7592-464A-A153-7771C5E6843F}"/>
              </a:ext>
            </a:extLst>
          </p:cNvPr>
          <p:cNvSpPr>
            <a:spLocks noGrp="1"/>
          </p:cNvSpPr>
          <p:nvPr>
            <p:ph type="body" sz="half" idx="2"/>
          </p:nvPr>
        </p:nvSpPr>
        <p:spPr>
          <a:xfrm>
            <a:off x="839788" y="2057400"/>
            <a:ext cx="3932237" cy="325483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89772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F49342A-DD54-480D-9EBD-17003173867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6167"/>
          <a:stretch/>
        </p:blipFill>
        <p:spPr>
          <a:xfrm rot="5400000">
            <a:off x="-2854281" y="2854280"/>
            <a:ext cx="6858003" cy="1149442"/>
          </a:xfrm>
          <a:prstGeom prst="rect">
            <a:avLst/>
          </a:prstGeom>
        </p:spPr>
      </p:pic>
      <p:sp>
        <p:nvSpPr>
          <p:cNvPr id="2" name="Title 1">
            <a:extLst>
              <a:ext uri="{FF2B5EF4-FFF2-40B4-BE49-F238E27FC236}">
                <a16:creationId xmlns:a16="http://schemas.microsoft.com/office/drawing/2014/main" id="{4AB636C2-35E5-4AB1-8AF5-667FB67D1DB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D7F6FE-16CE-41CE-B4FE-A975327E8B0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326271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x" preserve="1">
  <p:cSld name="1_Title and Vertical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F49342A-DD54-480D-9EBD-17003173867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6167"/>
          <a:stretch/>
        </p:blipFill>
        <p:spPr>
          <a:xfrm rot="5400000">
            <a:off x="-2854281" y="2854280"/>
            <a:ext cx="6858003" cy="1149442"/>
          </a:xfrm>
          <a:prstGeom prst="rect">
            <a:avLst/>
          </a:prstGeom>
        </p:spPr>
      </p:pic>
      <p:sp>
        <p:nvSpPr>
          <p:cNvPr id="2" name="Title 1">
            <a:extLst>
              <a:ext uri="{FF2B5EF4-FFF2-40B4-BE49-F238E27FC236}">
                <a16:creationId xmlns:a16="http://schemas.microsoft.com/office/drawing/2014/main" id="{4AB636C2-35E5-4AB1-8AF5-667FB67D1DBF}"/>
              </a:ext>
            </a:extLst>
          </p:cNvPr>
          <p:cNvSpPr>
            <a:spLocks noGrp="1"/>
          </p:cNvSpPr>
          <p:nvPr>
            <p:ph type="title"/>
          </p:nvPr>
        </p:nvSpPr>
        <p:spPr>
          <a:xfrm rot="5400000">
            <a:off x="8251370" y="2784362"/>
            <a:ext cx="5907315" cy="1325563"/>
          </a:xfrm>
        </p:spPr>
        <p:txBody>
          <a:bodyPr/>
          <a:lstStyle/>
          <a:p>
            <a:r>
              <a:rPr lang="en-US" dirty="0"/>
              <a:t>Click to edit Master title style</a:t>
            </a:r>
            <a:endParaRPr lang="en-GB" dirty="0"/>
          </a:p>
        </p:txBody>
      </p:sp>
      <p:sp>
        <p:nvSpPr>
          <p:cNvPr id="3" name="Vertical Text Placeholder 2">
            <a:extLst>
              <a:ext uri="{FF2B5EF4-FFF2-40B4-BE49-F238E27FC236}">
                <a16:creationId xmlns:a16="http://schemas.microsoft.com/office/drawing/2014/main" id="{A6D7F6FE-16CE-41CE-B4FE-A975327E8B05}"/>
              </a:ext>
            </a:extLst>
          </p:cNvPr>
          <p:cNvSpPr>
            <a:spLocks noGrp="1"/>
          </p:cNvSpPr>
          <p:nvPr>
            <p:ph type="body" orient="vert" idx="1"/>
          </p:nvPr>
        </p:nvSpPr>
        <p:spPr>
          <a:xfrm>
            <a:off x="885370" y="493486"/>
            <a:ext cx="9463315" cy="590731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466112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4166614-552A-424B-A573-9CBB59C2D2E8}"/>
              </a:ext>
            </a:extLst>
          </p:cNvPr>
          <p:cNvPicPr>
            <a:picLocks noChangeAspect="1"/>
          </p:cNvPicPr>
          <p:nvPr userDrawn="1"/>
        </p:nvPicPr>
        <p:blipFill rotWithShape="1">
          <a:blip r:embed="rId14">
            <a:extLst>
              <a:ext uri="{28A0092B-C50C-407E-A947-70E740481C1C}">
                <a14:useLocalDpi xmlns:a14="http://schemas.microsoft.com/office/drawing/2010/main" val="0"/>
              </a:ext>
            </a:extLst>
          </a:blip>
          <a:srcRect b="6167"/>
          <a:stretch/>
        </p:blipFill>
        <p:spPr>
          <a:xfrm>
            <a:off x="0" y="4814548"/>
            <a:ext cx="12192000" cy="2043452"/>
          </a:xfrm>
          <a:prstGeom prst="rect">
            <a:avLst/>
          </a:prstGeom>
        </p:spPr>
      </p:pic>
      <p:sp>
        <p:nvSpPr>
          <p:cNvPr id="2" name="Title Placeholder 1">
            <a:extLst>
              <a:ext uri="{FF2B5EF4-FFF2-40B4-BE49-F238E27FC236}">
                <a16:creationId xmlns:a16="http://schemas.microsoft.com/office/drawing/2014/main" id="{E668214F-D122-4BE4-861D-795D0F1AB6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CB4CF8-E736-4B29-BA11-A8042F8A4BC2}"/>
              </a:ext>
            </a:extLst>
          </p:cNvPr>
          <p:cNvSpPr>
            <a:spLocks noGrp="1"/>
          </p:cNvSpPr>
          <p:nvPr>
            <p:ph type="body" idx="1"/>
          </p:nvPr>
        </p:nvSpPr>
        <p:spPr>
          <a:xfrm>
            <a:off x="838200" y="1825625"/>
            <a:ext cx="10515600" cy="34866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94778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61" r:id="rId5"/>
    <p:sldLayoutId id="2147483654" r:id="rId6"/>
    <p:sldLayoutId id="2147483655" r:id="rId7"/>
    <p:sldLayoutId id="2147483662" r:id="rId8"/>
    <p:sldLayoutId id="2147483656" r:id="rId9"/>
    <p:sldLayoutId id="2147483657" r:id="rId10"/>
    <p:sldLayoutId id="2147483658"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2ahUKEwi37YnPicDeAhUKBcAKHbCZDqIQjRx6BAgBEAU&amp;url=https://dragonflytraining.wordpress.com/2013/10/14/what-is-a-good-question/&amp;psig=AOvVaw0Yyi0Op4on69EzntqlqvME&amp;ust=1541604223883316"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3" Type="http://schemas.openxmlformats.org/officeDocument/2006/relationships/hyperlink" Target="http://integral-options.blogspot.com/2012/03/natasha-mitchell-self-harm-how-can-we.html" TargetMode="External"/><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nottinghamshirehealthcare.nhs.uk/camhs-mental-health-support-team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i71POE1PjkAhUvxYUKHZBfD0EQjRx6BAgBEAQ&amp;url=https://www.youtube.com/watch?v%3DI1uaXfkzd3g&amp;psig=AOvVaw2Zu9j1_q1NF9pJhk6KTY4F&amp;ust=1569936678330717"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hyperlink" Target="https://forms.office.com/e/tbuQBuf7V3" TargetMode="External"/><Relationship Id="rId7" Type="http://schemas.openxmlformats.org/officeDocument/2006/relationships/diagramColors" Target="../diagrams/colors10.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96FE077-8734-40EF-B247-95EBF1D23C04}"/>
              </a:ext>
            </a:extLst>
          </p:cNvPr>
          <p:cNvSpPr>
            <a:spLocks noGrp="1"/>
          </p:cNvSpPr>
          <p:nvPr>
            <p:ph type="ctrTitle"/>
          </p:nvPr>
        </p:nvSpPr>
        <p:spPr>
          <a:xfrm>
            <a:off x="774700" y="762000"/>
            <a:ext cx="3759200" cy="3340100"/>
          </a:xfrm>
        </p:spPr>
        <p:txBody>
          <a:bodyPr vert="horz" lIns="91440" tIns="45720" rIns="91440" bIns="45720" rtlCol="0" anchor="ctr">
            <a:normAutofit/>
          </a:bodyPr>
          <a:lstStyle/>
          <a:p>
            <a:r>
              <a:rPr lang="en-GB" sz="3600" b="1" dirty="0">
                <a:solidFill>
                  <a:srgbClr val="FFFFFF"/>
                </a:solidFill>
                <a:latin typeface="+mn-lt"/>
                <a:ea typeface="Verdana" panose="020B0604030504040204" pitchFamily="34" charset="0"/>
              </a:rPr>
              <a:t>EMOTIONAL HEALTH AND WELLBEING FOR YOUNG PEOPLE</a:t>
            </a:r>
            <a:endParaRPr lang="en-US" sz="3600" b="1" dirty="0">
              <a:solidFill>
                <a:srgbClr val="FFFFFF"/>
              </a:solidFill>
              <a:latin typeface="+mn-lt"/>
              <a:ea typeface="Verdana" panose="020B0604030504040204" pitchFamily="34" charset="0"/>
            </a:endParaRPr>
          </a:p>
        </p:txBody>
      </p:sp>
      <p:sp>
        <p:nvSpPr>
          <p:cNvPr id="11" name="Subtitle 2">
            <a:extLst>
              <a:ext uri="{FF2B5EF4-FFF2-40B4-BE49-F238E27FC236}">
                <a16:creationId xmlns:a16="http://schemas.microsoft.com/office/drawing/2014/main" id="{42AF1D53-A96E-42E3-9EE2-4B72D6DB04AA}"/>
              </a:ext>
            </a:extLst>
          </p:cNvPr>
          <p:cNvSpPr>
            <a:spLocks noGrp="1"/>
          </p:cNvSpPr>
          <p:nvPr>
            <p:ph type="subTitle" idx="1"/>
          </p:nvPr>
        </p:nvSpPr>
        <p:spPr>
          <a:xfrm>
            <a:off x="2654300" y="3190499"/>
            <a:ext cx="7022195" cy="2269674"/>
          </a:xfrm>
        </p:spPr>
        <p:txBody>
          <a:bodyPr vert="horz" lIns="91440" tIns="45720" rIns="91440" bIns="45720" rtlCol="0" anchor="ctr">
            <a:normAutofit fontScale="92500" lnSpcReduction="20000"/>
          </a:bodyPr>
          <a:lstStyle/>
          <a:p>
            <a:endParaRPr lang="en-GB" sz="3200" b="1" dirty="0">
              <a:solidFill>
                <a:srgbClr val="0070C0"/>
              </a:solidFill>
              <a:ea typeface="Verdana" panose="020B0604030504040204" pitchFamily="34" charset="0"/>
            </a:endParaRPr>
          </a:p>
          <a:p>
            <a:endParaRPr lang="en-GB" sz="3200" b="1" dirty="0">
              <a:solidFill>
                <a:srgbClr val="0070C0"/>
              </a:solidFill>
              <a:ea typeface="Verdana" panose="020B0604030504040204" pitchFamily="34" charset="0"/>
            </a:endParaRPr>
          </a:p>
          <a:p>
            <a:endParaRPr lang="en-GB" sz="3200" b="1" dirty="0">
              <a:solidFill>
                <a:schemeClr val="accent2"/>
              </a:solidFill>
              <a:ea typeface="Verdana" panose="020B0604030504040204" pitchFamily="34" charset="0"/>
            </a:endParaRPr>
          </a:p>
          <a:p>
            <a:r>
              <a:rPr lang="en-GB" sz="3200" b="1" dirty="0">
                <a:solidFill>
                  <a:srgbClr val="FF9933"/>
                </a:solidFill>
                <a:ea typeface="Verdana" panose="020B0604030504040204" pitchFamily="34" charset="0"/>
              </a:rPr>
              <a:t>A GUIDE FROM THE </a:t>
            </a:r>
          </a:p>
          <a:p>
            <a:r>
              <a:rPr lang="en-GB" sz="3200" b="1" dirty="0">
                <a:solidFill>
                  <a:srgbClr val="FF9933"/>
                </a:solidFill>
                <a:ea typeface="Verdana" panose="020B0604030504040204" pitchFamily="34" charset="0"/>
              </a:rPr>
              <a:t>MENTAL HEALTH SUPPORT TEAM</a:t>
            </a:r>
            <a:endParaRPr lang="en-US" sz="3200" b="1" dirty="0">
              <a:solidFill>
                <a:srgbClr val="FF9933"/>
              </a:solidFill>
              <a:ea typeface="Verdana" panose="020B0604030504040204" pitchFamily="34" charset="0"/>
            </a:endParaRPr>
          </a:p>
          <a:p>
            <a:pPr indent="-228600" algn="l">
              <a:buFont typeface="Arial" panose="020B0604020202020204" pitchFamily="34" charset="0"/>
              <a:buChar char="•"/>
            </a:pPr>
            <a:endParaRPr lang="en-US" sz="3600" b="1" dirty="0"/>
          </a:p>
          <a:p>
            <a:pPr indent="-228600" algn="l">
              <a:buFont typeface="Arial" panose="020B0604020202020204" pitchFamily="34" charset="0"/>
              <a:buChar char="•"/>
            </a:pPr>
            <a:endParaRPr lang="en-US" sz="3600" b="1" dirty="0"/>
          </a:p>
          <a:p>
            <a:pPr indent="-228600" algn="l">
              <a:buFont typeface="Arial" panose="020B0604020202020204" pitchFamily="34" charset="0"/>
              <a:buChar char="•"/>
            </a:pPr>
            <a:endParaRPr lang="en-US" sz="2000" b="1" dirty="0"/>
          </a:p>
          <a:p>
            <a:pPr indent="-228600" algn="l">
              <a:buFont typeface="Arial" panose="020B0604020202020204" pitchFamily="34" charset="0"/>
              <a:buChar char="•"/>
            </a:pPr>
            <a:endParaRPr lang="en-US" sz="2000" b="1" dirty="0"/>
          </a:p>
        </p:txBody>
      </p:sp>
      <p:sp>
        <p:nvSpPr>
          <p:cNvPr id="97" name="Subtitle 2">
            <a:extLst>
              <a:ext uri="{FF2B5EF4-FFF2-40B4-BE49-F238E27FC236}">
                <a16:creationId xmlns:a16="http://schemas.microsoft.com/office/drawing/2014/main" id="{62BA5FF5-8332-45E7-A356-7345FBCBBFB8}"/>
              </a:ext>
            </a:extLst>
          </p:cNvPr>
          <p:cNvSpPr txBox="1">
            <a:spLocks/>
          </p:cNvSpPr>
          <p:nvPr/>
        </p:nvSpPr>
        <p:spPr>
          <a:xfrm>
            <a:off x="825485" y="5006843"/>
            <a:ext cx="5967046" cy="90666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2800" b="1" dirty="0">
              <a:solidFill>
                <a:schemeClr val="tx2">
                  <a:lumMod val="60000"/>
                  <a:lumOff val="40000"/>
                </a:schemeClr>
              </a:solidFill>
            </a:endParaRPr>
          </a:p>
          <a:p>
            <a:endParaRPr lang="en-GB" sz="2800" b="1" dirty="0">
              <a:solidFill>
                <a:schemeClr val="tx2">
                  <a:lumMod val="60000"/>
                  <a:lumOff val="40000"/>
                </a:schemeClr>
              </a:solidFill>
            </a:endParaRPr>
          </a:p>
          <a:p>
            <a:endParaRPr lang="en-GB" sz="2800" b="1" dirty="0"/>
          </a:p>
        </p:txBody>
      </p:sp>
      <p:sp>
        <p:nvSpPr>
          <p:cNvPr id="5" name="TextBox 4">
            <a:extLst>
              <a:ext uri="{FF2B5EF4-FFF2-40B4-BE49-F238E27FC236}">
                <a16:creationId xmlns:a16="http://schemas.microsoft.com/office/drawing/2014/main" id="{A5E23CF3-4ECC-491D-979B-07A946B3290A}"/>
              </a:ext>
            </a:extLst>
          </p:cNvPr>
          <p:cNvSpPr txBox="1"/>
          <p:nvPr/>
        </p:nvSpPr>
        <p:spPr>
          <a:xfrm>
            <a:off x="825485" y="2555066"/>
            <a:ext cx="10952095" cy="646331"/>
          </a:xfrm>
          <a:prstGeom prst="rect">
            <a:avLst/>
          </a:prstGeom>
          <a:noFill/>
        </p:spPr>
        <p:txBody>
          <a:bodyPr wrap="square" rtlCol="0">
            <a:spAutoFit/>
          </a:bodyPr>
          <a:lstStyle/>
          <a:p>
            <a:pPr algn="ctr"/>
            <a:r>
              <a:rPr lang="en-GB" sz="3600" b="1" dirty="0">
                <a:solidFill>
                  <a:srgbClr val="7030A0"/>
                </a:solidFill>
              </a:rPr>
              <a:t>CHILDREN’S EMOTIONAL HEALTH &amp; WELLBEING</a:t>
            </a:r>
          </a:p>
        </p:txBody>
      </p:sp>
      <p:pic>
        <p:nvPicPr>
          <p:cNvPr id="12" name="Picture 11">
            <a:extLst>
              <a:ext uri="{FF2B5EF4-FFF2-40B4-BE49-F238E27FC236}">
                <a16:creationId xmlns:a16="http://schemas.microsoft.com/office/drawing/2014/main" id="{5F4AECA2-C869-4D12-9543-1E129D869DD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398945" y="0"/>
            <a:ext cx="1793055" cy="2173876"/>
          </a:xfrm>
          <a:prstGeom prst="rect">
            <a:avLst/>
          </a:prstGeom>
          <a:noFill/>
          <a:ln>
            <a:noFill/>
          </a:ln>
        </p:spPr>
      </p:pic>
    </p:spTree>
    <p:extLst>
      <p:ext uri="{BB962C8B-B14F-4D97-AF65-F5344CB8AC3E}">
        <p14:creationId xmlns:p14="http://schemas.microsoft.com/office/powerpoint/2010/main" val="33890027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54286" y="101263"/>
            <a:ext cx="3759200" cy="5368413"/>
          </a:xfrm>
        </p:spPr>
        <p:txBody>
          <a:bodyPr>
            <a:normAutofit/>
          </a:bodyPr>
          <a:lstStyle/>
          <a:p>
            <a:pPr algn="ctr"/>
            <a:r>
              <a:rPr lang="en-GB" b="1" dirty="0">
                <a:solidFill>
                  <a:srgbClr val="FF9933"/>
                </a:solidFill>
                <a:latin typeface="+mn-lt"/>
              </a:rPr>
              <a:t>Aims and Objectives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59670114"/>
              </p:ext>
            </p:extLst>
          </p:nvPr>
        </p:nvGraphicFramePr>
        <p:xfrm>
          <a:off x="4743387" y="1175572"/>
          <a:ext cx="6053804" cy="32197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14159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77766" y="1443038"/>
            <a:ext cx="2496973" cy="3059092"/>
          </a:xfrm>
        </p:spPr>
        <p:txBody>
          <a:bodyPr>
            <a:normAutofit fontScale="90000"/>
          </a:bodyPr>
          <a:lstStyle/>
          <a:p>
            <a:pPr algn="ctr"/>
            <a:r>
              <a:rPr lang="en-GB" b="1" dirty="0">
                <a:solidFill>
                  <a:srgbClr val="7030A0"/>
                </a:solidFill>
                <a:latin typeface="+mn-lt"/>
              </a:rPr>
              <a:t>Mental Health Support Team</a:t>
            </a:r>
            <a:br>
              <a:rPr lang="en-GB" b="1" dirty="0">
                <a:solidFill>
                  <a:srgbClr val="7030A0"/>
                </a:solidFill>
                <a:latin typeface="+mn-lt"/>
              </a:rPr>
            </a:br>
            <a:r>
              <a:rPr lang="en-GB" b="1" dirty="0">
                <a:solidFill>
                  <a:srgbClr val="7030A0"/>
                </a:solidFill>
                <a:latin typeface="+mn-lt"/>
              </a:rPr>
              <a:t>(MHST)</a:t>
            </a:r>
          </a:p>
        </p:txBody>
      </p:sp>
      <p:graphicFrame>
        <p:nvGraphicFramePr>
          <p:cNvPr id="10" name="Content Placeholder 4">
            <a:extLst>
              <a:ext uri="{FF2B5EF4-FFF2-40B4-BE49-F238E27FC236}">
                <a16:creationId xmlns:a16="http://schemas.microsoft.com/office/drawing/2014/main" id="{1F2B3469-6278-4BDD-9871-BEDD6C6F7D16}"/>
              </a:ext>
            </a:extLst>
          </p:cNvPr>
          <p:cNvGraphicFramePr/>
          <p:nvPr>
            <p:extLst>
              <p:ext uri="{D42A27DB-BD31-4B8C-83A1-F6EECF244321}">
                <p14:modId xmlns:p14="http://schemas.microsoft.com/office/powerpoint/2010/main" val="1014303015"/>
              </p:ext>
            </p:extLst>
          </p:nvPr>
        </p:nvGraphicFramePr>
        <p:xfrm>
          <a:off x="3572831" y="176705"/>
          <a:ext cx="7841403" cy="5368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310258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Image result for question">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72524" y="1684690"/>
            <a:ext cx="2671112" cy="2671112"/>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3">
            <a:extLst>
              <a:ext uri="{FF2B5EF4-FFF2-40B4-BE49-F238E27FC236}">
                <a16:creationId xmlns:a16="http://schemas.microsoft.com/office/drawing/2014/main" id="{4632EE68-5B17-4124-A10E-CF09C147CD1D}"/>
              </a:ext>
            </a:extLst>
          </p:cNvPr>
          <p:cNvSpPr>
            <a:spLocks noGrp="1"/>
          </p:cNvSpPr>
          <p:nvPr>
            <p:ph type="title"/>
          </p:nvPr>
        </p:nvSpPr>
        <p:spPr>
          <a:xfrm>
            <a:off x="1446377" y="1490700"/>
            <a:ext cx="5272888" cy="3059092"/>
          </a:xfrm>
        </p:spPr>
        <p:txBody>
          <a:bodyPr>
            <a:normAutofit/>
          </a:bodyPr>
          <a:lstStyle/>
          <a:p>
            <a:pPr algn="ctr"/>
            <a:r>
              <a:rPr lang="en-GB" b="1" dirty="0">
                <a:solidFill>
                  <a:srgbClr val="FF9933"/>
                </a:solidFill>
                <a:latin typeface="+mn-lt"/>
              </a:rPr>
              <a:t>What is Mental Health? </a:t>
            </a:r>
          </a:p>
        </p:txBody>
      </p:sp>
    </p:spTree>
    <p:extLst>
      <p:ext uri="{BB962C8B-B14F-4D97-AF65-F5344CB8AC3E}">
        <p14:creationId xmlns:p14="http://schemas.microsoft.com/office/powerpoint/2010/main" val="37584210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3"/>
          <p:cNvSpPr>
            <a:spLocks noGrp="1"/>
          </p:cNvSpPr>
          <p:nvPr>
            <p:ph type="title"/>
          </p:nvPr>
        </p:nvSpPr>
        <p:spPr>
          <a:xfrm>
            <a:off x="319705" y="1843087"/>
            <a:ext cx="4714875" cy="2396613"/>
          </a:xfrm>
        </p:spPr>
        <p:txBody>
          <a:bodyPr>
            <a:normAutofit/>
          </a:bodyPr>
          <a:lstStyle/>
          <a:p>
            <a:r>
              <a:rPr lang="en-GB" b="1" dirty="0">
                <a:solidFill>
                  <a:srgbClr val="7030A0"/>
                </a:solidFill>
                <a:latin typeface="+mn-lt"/>
              </a:rPr>
              <a:t>Mental Health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94917815"/>
              </p:ext>
            </p:extLst>
          </p:nvPr>
        </p:nvGraphicFramePr>
        <p:xfrm>
          <a:off x="5034580" y="516368"/>
          <a:ext cx="6723528" cy="4604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37547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40372" y="1621711"/>
            <a:ext cx="10058400" cy="36145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27132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753209204"/>
              </p:ext>
            </p:extLst>
          </p:nvPr>
        </p:nvGraphicFramePr>
        <p:xfrm>
          <a:off x="2093934" y="534134"/>
          <a:ext cx="8229600" cy="3657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p:cNvGrpSpPr/>
          <p:nvPr/>
        </p:nvGrpSpPr>
        <p:grpSpPr>
          <a:xfrm>
            <a:off x="2093934" y="4196199"/>
            <a:ext cx="8229600" cy="1167842"/>
            <a:chOff x="112734" y="1414719"/>
            <a:chExt cx="8229600" cy="1167842"/>
          </a:xfrm>
        </p:grpSpPr>
        <p:sp>
          <p:nvSpPr>
            <p:cNvPr id="5" name="Rounded Rectangle 4"/>
            <p:cNvSpPr/>
            <p:nvPr/>
          </p:nvSpPr>
          <p:spPr>
            <a:xfrm>
              <a:off x="112734" y="1414719"/>
              <a:ext cx="8229600" cy="1167842"/>
            </a:xfrm>
            <a:prstGeom prst="roundRect">
              <a:avLst/>
            </a:prstGeom>
          </p:spPr>
          <p:style>
            <a:lnRef idx="2">
              <a:schemeClr val="accent1"/>
            </a:lnRef>
            <a:fillRef idx="1">
              <a:schemeClr val="lt1"/>
            </a:fillRef>
            <a:effectRef idx="0">
              <a:schemeClr val="accent1"/>
            </a:effectRef>
            <a:fontRef idx="minor">
              <a:schemeClr val="dk1"/>
            </a:fontRef>
          </p:style>
        </p:sp>
        <p:sp>
          <p:nvSpPr>
            <p:cNvPr id="6" name="Rounded Rectangle 4"/>
            <p:cNvSpPr/>
            <p:nvPr/>
          </p:nvSpPr>
          <p:spPr>
            <a:xfrm>
              <a:off x="169743" y="1479392"/>
              <a:ext cx="8115582" cy="1053824"/>
            </a:xfrm>
            <a:prstGeom prst="rect">
              <a:avLst/>
            </a:prstGeom>
          </p:spPr>
          <p:style>
            <a:lnRef idx="0">
              <a:scrgbClr r="0" g="0" b="0"/>
            </a:lnRef>
            <a:fillRef idx="0">
              <a:scrgbClr r="0" g="0" b="0"/>
            </a:fillRef>
            <a:effectRef idx="0">
              <a:scrgbClr r="0" g="0" b="0"/>
            </a:effectRef>
            <a:fontRef idx="minor">
              <a:schemeClr val="dk1"/>
            </a:fontRef>
          </p:style>
          <p:txBody>
            <a:bodyPr spcFirstLastPara="0" vert="horz" wrap="square" lIns="80010" tIns="80010" rIns="80010" bIns="80010" numCol="1" spcCol="1270" anchor="ctr" anchorCtr="0">
              <a:noAutofit/>
            </a:bodyPr>
            <a:lstStyle/>
            <a:p>
              <a:pPr algn="ctr" defTabSz="933450">
                <a:lnSpc>
                  <a:spcPct val="90000"/>
                </a:lnSpc>
                <a:spcBef>
                  <a:spcPct val="0"/>
                </a:spcBef>
                <a:spcAft>
                  <a:spcPct val="35000"/>
                </a:spcAft>
              </a:pPr>
              <a:r>
                <a:rPr lang="en-GB" sz="2400" b="1" dirty="0">
                  <a:solidFill>
                    <a:srgbClr val="FF9933"/>
                  </a:solidFill>
                </a:rPr>
                <a:t>70% of young people who have experienced a mental health problem, say they have had negative reactions from their friends. </a:t>
              </a:r>
            </a:p>
          </p:txBody>
        </p:sp>
      </p:grpSp>
    </p:spTree>
    <p:extLst>
      <p:ext uri="{BB962C8B-B14F-4D97-AF65-F5344CB8AC3E}">
        <p14:creationId xmlns:p14="http://schemas.microsoft.com/office/powerpoint/2010/main" val="25912644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56419" y="307765"/>
            <a:ext cx="6053804" cy="3219796"/>
          </a:xfrm>
        </p:spPr>
        <p:txBody>
          <a:bodyPr anchor="ctr">
            <a:normAutofit/>
          </a:bodyPr>
          <a:lstStyle/>
          <a:p>
            <a:endParaRPr lang="en-GB" sz="2000" dirty="0"/>
          </a:p>
          <a:p>
            <a:endParaRPr lang="en-GB" sz="2000" dirty="0"/>
          </a:p>
          <a:p>
            <a:endParaRPr lang="en-GB" sz="2000" dirty="0"/>
          </a:p>
          <a:p>
            <a:endParaRPr lang="en-GB" sz="2000" dirty="0"/>
          </a:p>
        </p:txBody>
      </p:sp>
      <p:sp>
        <p:nvSpPr>
          <p:cNvPr id="2" name="Rectangle 1">
            <a:extLst>
              <a:ext uri="{FF2B5EF4-FFF2-40B4-BE49-F238E27FC236}">
                <a16:creationId xmlns:a16="http://schemas.microsoft.com/office/drawing/2014/main" id="{132800EE-CFDE-480C-A2C1-606274718D3A}"/>
              </a:ext>
            </a:extLst>
          </p:cNvPr>
          <p:cNvSpPr/>
          <p:nvPr/>
        </p:nvSpPr>
        <p:spPr>
          <a:xfrm>
            <a:off x="649901" y="1485795"/>
            <a:ext cx="2308331" cy="400110"/>
          </a:xfrm>
          <a:prstGeom prst="rect">
            <a:avLst/>
          </a:prstGeom>
        </p:spPr>
        <p:txBody>
          <a:bodyPr wrap="square">
            <a:spAutoFit/>
          </a:bodyPr>
          <a:lstStyle/>
          <a:p>
            <a:r>
              <a:rPr lang="en-GB" sz="2000" b="1" dirty="0">
                <a:solidFill>
                  <a:schemeClr val="accent2"/>
                </a:solidFill>
                <a:ea typeface="Verdana" panose="020B0604030504040204" pitchFamily="34" charset="0"/>
              </a:rPr>
              <a:t>Panic Attacks</a:t>
            </a:r>
            <a:endParaRPr lang="en-GB" sz="2000" b="1" dirty="0">
              <a:solidFill>
                <a:schemeClr val="accent2"/>
              </a:solidFill>
            </a:endParaRPr>
          </a:p>
        </p:txBody>
      </p:sp>
      <p:sp>
        <p:nvSpPr>
          <p:cNvPr id="6" name="Rectangle 5">
            <a:extLst>
              <a:ext uri="{FF2B5EF4-FFF2-40B4-BE49-F238E27FC236}">
                <a16:creationId xmlns:a16="http://schemas.microsoft.com/office/drawing/2014/main" id="{8035EC96-4A6D-4A93-9EE6-B847DE85121E}"/>
              </a:ext>
            </a:extLst>
          </p:cNvPr>
          <p:cNvSpPr/>
          <p:nvPr/>
        </p:nvSpPr>
        <p:spPr>
          <a:xfrm>
            <a:off x="3943111" y="834825"/>
            <a:ext cx="1545616" cy="400110"/>
          </a:xfrm>
          <a:prstGeom prst="rect">
            <a:avLst/>
          </a:prstGeom>
        </p:spPr>
        <p:txBody>
          <a:bodyPr wrap="none">
            <a:spAutoFit/>
          </a:bodyPr>
          <a:lstStyle/>
          <a:p>
            <a:r>
              <a:rPr lang="en-GB" sz="2000" b="1" dirty="0">
                <a:solidFill>
                  <a:srgbClr val="FF9933"/>
                </a:solidFill>
              </a:rPr>
              <a:t>Depression</a:t>
            </a:r>
          </a:p>
        </p:txBody>
      </p:sp>
      <p:sp>
        <p:nvSpPr>
          <p:cNvPr id="7" name="Rectangle 6">
            <a:extLst>
              <a:ext uri="{FF2B5EF4-FFF2-40B4-BE49-F238E27FC236}">
                <a16:creationId xmlns:a16="http://schemas.microsoft.com/office/drawing/2014/main" id="{E0C9F576-DF36-4F8E-8681-9355FA4587B9}"/>
              </a:ext>
            </a:extLst>
          </p:cNvPr>
          <p:cNvSpPr/>
          <p:nvPr/>
        </p:nvSpPr>
        <p:spPr>
          <a:xfrm>
            <a:off x="3097999" y="1450934"/>
            <a:ext cx="2147244" cy="400110"/>
          </a:xfrm>
          <a:prstGeom prst="rect">
            <a:avLst/>
          </a:prstGeom>
        </p:spPr>
        <p:txBody>
          <a:bodyPr wrap="square">
            <a:spAutoFit/>
          </a:bodyPr>
          <a:lstStyle/>
          <a:p>
            <a:pPr algn="ctr"/>
            <a:r>
              <a:rPr lang="en-GB" sz="2000" b="1" dirty="0">
                <a:solidFill>
                  <a:schemeClr val="accent2"/>
                </a:solidFill>
                <a:ea typeface="Verdana" panose="020B0604030504040204" pitchFamily="34" charset="0"/>
              </a:rPr>
              <a:t>Panic Disorder</a:t>
            </a:r>
            <a:endParaRPr lang="en-GB" sz="2000" b="1" dirty="0">
              <a:solidFill>
                <a:schemeClr val="accent2"/>
              </a:solidFill>
            </a:endParaRPr>
          </a:p>
        </p:txBody>
      </p:sp>
      <p:sp>
        <p:nvSpPr>
          <p:cNvPr id="8" name="Rectangle 7">
            <a:extLst>
              <a:ext uri="{FF2B5EF4-FFF2-40B4-BE49-F238E27FC236}">
                <a16:creationId xmlns:a16="http://schemas.microsoft.com/office/drawing/2014/main" id="{7C3C1137-E760-4E3B-872D-94EDC2710362}"/>
              </a:ext>
            </a:extLst>
          </p:cNvPr>
          <p:cNvSpPr/>
          <p:nvPr/>
        </p:nvSpPr>
        <p:spPr>
          <a:xfrm>
            <a:off x="292347" y="2338545"/>
            <a:ext cx="2883161" cy="400110"/>
          </a:xfrm>
          <a:prstGeom prst="rect">
            <a:avLst/>
          </a:prstGeom>
        </p:spPr>
        <p:txBody>
          <a:bodyPr wrap="square">
            <a:spAutoFit/>
          </a:bodyPr>
          <a:lstStyle/>
          <a:p>
            <a:r>
              <a:rPr lang="en-US" sz="2000" b="1" dirty="0">
                <a:solidFill>
                  <a:schemeClr val="accent2"/>
                </a:solidFill>
              </a:rPr>
              <a:t>Separation </a:t>
            </a:r>
            <a:r>
              <a:rPr lang="en-US" sz="2000" b="1" dirty="0">
                <a:solidFill>
                  <a:srgbClr val="FF9933"/>
                </a:solidFill>
              </a:rPr>
              <a:t>Anxiety</a:t>
            </a:r>
            <a:endParaRPr lang="en-GB" sz="2000" b="1" dirty="0">
              <a:solidFill>
                <a:srgbClr val="FF9933"/>
              </a:solidFill>
            </a:endParaRPr>
          </a:p>
        </p:txBody>
      </p:sp>
      <p:sp>
        <p:nvSpPr>
          <p:cNvPr id="15" name="Rectangle 14">
            <a:extLst>
              <a:ext uri="{FF2B5EF4-FFF2-40B4-BE49-F238E27FC236}">
                <a16:creationId xmlns:a16="http://schemas.microsoft.com/office/drawing/2014/main" id="{D713A782-E966-426E-8096-E5F320E321FB}"/>
              </a:ext>
            </a:extLst>
          </p:cNvPr>
          <p:cNvSpPr/>
          <p:nvPr/>
        </p:nvSpPr>
        <p:spPr>
          <a:xfrm>
            <a:off x="941472" y="3103056"/>
            <a:ext cx="4645824" cy="400110"/>
          </a:xfrm>
          <a:prstGeom prst="rect">
            <a:avLst/>
          </a:prstGeom>
        </p:spPr>
        <p:txBody>
          <a:bodyPr wrap="none">
            <a:spAutoFit/>
          </a:bodyPr>
          <a:lstStyle/>
          <a:p>
            <a:pPr lvl="0"/>
            <a:r>
              <a:rPr lang="en-GB" sz="2000" b="1" dirty="0">
                <a:solidFill>
                  <a:schemeClr val="accent2"/>
                </a:solidFill>
              </a:rPr>
              <a:t>Generalised Anxiety Disorder (GAD)</a:t>
            </a:r>
          </a:p>
        </p:txBody>
      </p:sp>
      <p:sp>
        <p:nvSpPr>
          <p:cNvPr id="16" name="Rectangle 15">
            <a:extLst>
              <a:ext uri="{FF2B5EF4-FFF2-40B4-BE49-F238E27FC236}">
                <a16:creationId xmlns:a16="http://schemas.microsoft.com/office/drawing/2014/main" id="{269C136F-040E-440E-B727-6A93640BC2DD}"/>
              </a:ext>
            </a:extLst>
          </p:cNvPr>
          <p:cNvSpPr/>
          <p:nvPr/>
        </p:nvSpPr>
        <p:spPr>
          <a:xfrm>
            <a:off x="305578" y="851447"/>
            <a:ext cx="1233223" cy="400110"/>
          </a:xfrm>
          <a:prstGeom prst="rect">
            <a:avLst/>
          </a:prstGeom>
        </p:spPr>
        <p:txBody>
          <a:bodyPr wrap="square">
            <a:spAutoFit/>
          </a:bodyPr>
          <a:lstStyle/>
          <a:p>
            <a:pPr lvl="0"/>
            <a:r>
              <a:rPr lang="en-GB" sz="2000" b="1" dirty="0">
                <a:solidFill>
                  <a:srgbClr val="FF9933"/>
                </a:solidFill>
              </a:rPr>
              <a:t>Phobias</a:t>
            </a:r>
          </a:p>
        </p:txBody>
      </p:sp>
      <p:sp>
        <p:nvSpPr>
          <p:cNvPr id="18" name="Rectangle 17">
            <a:extLst>
              <a:ext uri="{FF2B5EF4-FFF2-40B4-BE49-F238E27FC236}">
                <a16:creationId xmlns:a16="http://schemas.microsoft.com/office/drawing/2014/main" id="{EC8AE367-DF3A-4D27-9B24-5D64E2B8B6B0}"/>
              </a:ext>
            </a:extLst>
          </p:cNvPr>
          <p:cNvSpPr/>
          <p:nvPr/>
        </p:nvSpPr>
        <p:spPr>
          <a:xfrm>
            <a:off x="1761509" y="856953"/>
            <a:ext cx="1946367" cy="400110"/>
          </a:xfrm>
          <a:prstGeom prst="rect">
            <a:avLst/>
          </a:prstGeom>
        </p:spPr>
        <p:txBody>
          <a:bodyPr wrap="none">
            <a:spAutoFit/>
          </a:bodyPr>
          <a:lstStyle/>
          <a:p>
            <a:pPr lvl="0"/>
            <a:r>
              <a:rPr lang="en-GB" sz="2000" b="1" dirty="0">
                <a:solidFill>
                  <a:schemeClr val="accent2"/>
                </a:solidFill>
              </a:rPr>
              <a:t>Social Anxiety</a:t>
            </a:r>
          </a:p>
        </p:txBody>
      </p:sp>
      <p:sp>
        <p:nvSpPr>
          <p:cNvPr id="21" name="Rectangle 20">
            <a:extLst>
              <a:ext uri="{FF2B5EF4-FFF2-40B4-BE49-F238E27FC236}">
                <a16:creationId xmlns:a16="http://schemas.microsoft.com/office/drawing/2014/main" id="{A2E6EF06-AF5A-4F73-836A-F579475F80BA}"/>
              </a:ext>
            </a:extLst>
          </p:cNvPr>
          <p:cNvSpPr/>
          <p:nvPr/>
        </p:nvSpPr>
        <p:spPr>
          <a:xfrm>
            <a:off x="1676436" y="3866912"/>
            <a:ext cx="4918334" cy="400110"/>
          </a:xfrm>
          <a:prstGeom prst="rect">
            <a:avLst/>
          </a:prstGeom>
        </p:spPr>
        <p:txBody>
          <a:bodyPr wrap="none">
            <a:spAutoFit/>
          </a:bodyPr>
          <a:lstStyle/>
          <a:p>
            <a:pPr lvl="0"/>
            <a:r>
              <a:rPr lang="en-GB" sz="2000" b="1" dirty="0">
                <a:solidFill>
                  <a:srgbClr val="FF9933"/>
                </a:solidFill>
              </a:rPr>
              <a:t>Obsessive Compulsive Disorder (OCD</a:t>
            </a:r>
            <a:r>
              <a:rPr lang="en-GB" b="1" dirty="0">
                <a:solidFill>
                  <a:srgbClr val="FF9933"/>
                </a:solidFill>
              </a:rPr>
              <a:t>)</a:t>
            </a:r>
          </a:p>
        </p:txBody>
      </p:sp>
      <p:sp>
        <p:nvSpPr>
          <p:cNvPr id="22" name="Rectangle 21">
            <a:extLst>
              <a:ext uri="{FF2B5EF4-FFF2-40B4-BE49-F238E27FC236}">
                <a16:creationId xmlns:a16="http://schemas.microsoft.com/office/drawing/2014/main" id="{FD54D1E4-4FD6-480A-8631-3501429D1F2D}"/>
              </a:ext>
            </a:extLst>
          </p:cNvPr>
          <p:cNvSpPr/>
          <p:nvPr/>
        </p:nvSpPr>
        <p:spPr>
          <a:xfrm>
            <a:off x="3097999" y="2335875"/>
            <a:ext cx="3448380" cy="400110"/>
          </a:xfrm>
          <a:prstGeom prst="rect">
            <a:avLst/>
          </a:prstGeom>
        </p:spPr>
        <p:txBody>
          <a:bodyPr wrap="none">
            <a:spAutoFit/>
          </a:bodyPr>
          <a:lstStyle/>
          <a:p>
            <a:pPr lvl="0"/>
            <a:r>
              <a:rPr lang="en-GB" sz="2000" b="1" dirty="0">
                <a:solidFill>
                  <a:srgbClr val="FF9933"/>
                </a:solidFill>
              </a:rPr>
              <a:t>Body</a:t>
            </a:r>
            <a:r>
              <a:rPr lang="en-GB" sz="2000" b="1" dirty="0">
                <a:solidFill>
                  <a:schemeClr val="accent2"/>
                </a:solidFill>
              </a:rPr>
              <a:t> </a:t>
            </a:r>
            <a:r>
              <a:rPr lang="en-GB" sz="2000" b="1" dirty="0">
                <a:solidFill>
                  <a:srgbClr val="FF9933"/>
                </a:solidFill>
              </a:rPr>
              <a:t>Dysmorphic</a:t>
            </a:r>
            <a:r>
              <a:rPr lang="en-GB" sz="2000" b="1" dirty="0">
                <a:solidFill>
                  <a:schemeClr val="accent2"/>
                </a:solidFill>
              </a:rPr>
              <a:t> Disorder</a:t>
            </a:r>
          </a:p>
        </p:txBody>
      </p:sp>
      <p:sp>
        <p:nvSpPr>
          <p:cNvPr id="23" name="Rectangle 22">
            <a:extLst>
              <a:ext uri="{FF2B5EF4-FFF2-40B4-BE49-F238E27FC236}">
                <a16:creationId xmlns:a16="http://schemas.microsoft.com/office/drawing/2014/main" id="{BBF7AF9A-E1EE-409C-A39A-2355AD4776E5}"/>
              </a:ext>
            </a:extLst>
          </p:cNvPr>
          <p:cNvSpPr/>
          <p:nvPr/>
        </p:nvSpPr>
        <p:spPr>
          <a:xfrm>
            <a:off x="292347" y="4584504"/>
            <a:ext cx="3850734" cy="400110"/>
          </a:xfrm>
          <a:prstGeom prst="rect">
            <a:avLst/>
          </a:prstGeom>
        </p:spPr>
        <p:txBody>
          <a:bodyPr wrap="none">
            <a:spAutoFit/>
          </a:bodyPr>
          <a:lstStyle/>
          <a:p>
            <a:pPr lvl="0"/>
            <a:r>
              <a:rPr lang="en-GB" sz="2000" b="1" dirty="0">
                <a:solidFill>
                  <a:schemeClr val="accent2"/>
                </a:solidFill>
              </a:rPr>
              <a:t>Post-Traumatic Stress Disorder</a:t>
            </a:r>
          </a:p>
        </p:txBody>
      </p:sp>
      <p:sp>
        <p:nvSpPr>
          <p:cNvPr id="19" name="Title 1">
            <a:extLst>
              <a:ext uri="{FF2B5EF4-FFF2-40B4-BE49-F238E27FC236}">
                <a16:creationId xmlns:a16="http://schemas.microsoft.com/office/drawing/2014/main" id="{25DFCF74-83C8-412C-AA32-17995F863B4B}"/>
              </a:ext>
            </a:extLst>
          </p:cNvPr>
          <p:cNvSpPr>
            <a:spLocks noGrp="1"/>
          </p:cNvSpPr>
          <p:nvPr>
            <p:ph type="title"/>
          </p:nvPr>
        </p:nvSpPr>
        <p:spPr>
          <a:xfrm>
            <a:off x="6614787" y="911945"/>
            <a:ext cx="5577214" cy="3662380"/>
          </a:xfrm>
        </p:spPr>
        <p:txBody>
          <a:bodyPr>
            <a:normAutofit/>
          </a:bodyPr>
          <a:lstStyle/>
          <a:p>
            <a:pPr algn="ctr"/>
            <a:r>
              <a:rPr lang="en-GB" b="1" dirty="0">
                <a:solidFill>
                  <a:srgbClr val="7030A0"/>
                </a:solidFill>
                <a:latin typeface="+mn-lt"/>
              </a:rPr>
              <a:t>Types of </a:t>
            </a:r>
            <a:br>
              <a:rPr lang="en-GB" b="1" dirty="0">
                <a:solidFill>
                  <a:srgbClr val="7030A0"/>
                </a:solidFill>
                <a:latin typeface="+mn-lt"/>
              </a:rPr>
            </a:br>
            <a:r>
              <a:rPr lang="en-GB" b="1" dirty="0">
                <a:solidFill>
                  <a:srgbClr val="7030A0"/>
                </a:solidFill>
                <a:latin typeface="+mn-lt"/>
              </a:rPr>
              <a:t>mental health difficulty</a:t>
            </a:r>
          </a:p>
        </p:txBody>
      </p:sp>
    </p:spTree>
    <p:extLst>
      <p:ext uri="{BB962C8B-B14F-4D97-AF65-F5344CB8AC3E}">
        <p14:creationId xmlns:p14="http://schemas.microsoft.com/office/powerpoint/2010/main" val="890426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a:spLocks noGrp="1"/>
          </p:cNvSpPr>
          <p:nvPr>
            <p:ph type="title"/>
          </p:nvPr>
        </p:nvSpPr>
        <p:spPr>
          <a:xfrm>
            <a:off x="295378" y="-171450"/>
            <a:ext cx="2771672" cy="1924050"/>
          </a:xfrm>
        </p:spPr>
        <p:txBody>
          <a:bodyPr>
            <a:normAutofit/>
          </a:bodyPr>
          <a:lstStyle/>
          <a:p>
            <a:r>
              <a:rPr lang="en-GB" b="1" dirty="0">
                <a:solidFill>
                  <a:srgbClr val="7030A0"/>
                </a:solidFill>
                <a:latin typeface="+mn-lt"/>
              </a:rPr>
              <a:t>Anxiety</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551183357"/>
              </p:ext>
            </p:extLst>
          </p:nvPr>
        </p:nvGraphicFramePr>
        <p:xfrm>
          <a:off x="76200" y="657224"/>
          <a:ext cx="12039599" cy="52673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671535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a:spLocks noGrp="1"/>
          </p:cNvSpPr>
          <p:nvPr>
            <p:ph type="title"/>
          </p:nvPr>
        </p:nvSpPr>
        <p:spPr>
          <a:xfrm>
            <a:off x="295377" y="-171450"/>
            <a:ext cx="10548835" cy="1924050"/>
          </a:xfrm>
        </p:spPr>
        <p:txBody>
          <a:bodyPr>
            <a:normAutofit/>
          </a:bodyPr>
          <a:lstStyle/>
          <a:p>
            <a:r>
              <a:rPr lang="en-GB" b="1" dirty="0">
                <a:solidFill>
                  <a:srgbClr val="7030A0"/>
                </a:solidFill>
                <a:latin typeface="+mn-lt"/>
              </a:rPr>
              <a:t>How to recognise Anxiety in children </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867433720"/>
              </p:ext>
            </p:extLst>
          </p:nvPr>
        </p:nvGraphicFramePr>
        <p:xfrm>
          <a:off x="76200" y="871538"/>
          <a:ext cx="12039599" cy="50387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162980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a:spLocks noGrp="1"/>
          </p:cNvSpPr>
          <p:nvPr>
            <p:ph type="title"/>
          </p:nvPr>
        </p:nvSpPr>
        <p:spPr>
          <a:xfrm>
            <a:off x="222747" y="1451317"/>
            <a:ext cx="5291062" cy="3230578"/>
          </a:xfrm>
        </p:spPr>
        <p:txBody>
          <a:bodyPr>
            <a:normAutofit/>
          </a:bodyPr>
          <a:lstStyle/>
          <a:p>
            <a:pPr algn="ctr"/>
            <a:r>
              <a:rPr lang="en-GB" b="1" dirty="0">
                <a:solidFill>
                  <a:srgbClr val="7030A0"/>
                </a:solidFill>
                <a:latin typeface="+mn-lt"/>
              </a:rPr>
              <a:t>Anxiety Parenting </a:t>
            </a:r>
            <a:br>
              <a:rPr lang="en-GB" b="1" dirty="0">
                <a:solidFill>
                  <a:srgbClr val="7030A0"/>
                </a:solidFill>
                <a:latin typeface="+mn-lt"/>
              </a:rPr>
            </a:br>
            <a:r>
              <a:rPr lang="en-GB" b="1" dirty="0">
                <a:solidFill>
                  <a:srgbClr val="7030A0"/>
                </a:solidFill>
                <a:latin typeface="+mn-lt"/>
              </a:rPr>
              <a:t>Course  </a:t>
            </a:r>
          </a:p>
        </p:txBody>
      </p:sp>
      <p:grpSp>
        <p:nvGrpSpPr>
          <p:cNvPr id="9" name="Group 8">
            <a:extLst>
              <a:ext uri="{FF2B5EF4-FFF2-40B4-BE49-F238E27FC236}">
                <a16:creationId xmlns:a16="http://schemas.microsoft.com/office/drawing/2014/main" id="{B937CD9B-5DAA-4C59-9E7B-2A1BBF6F7232}"/>
              </a:ext>
            </a:extLst>
          </p:cNvPr>
          <p:cNvGrpSpPr/>
          <p:nvPr/>
        </p:nvGrpSpPr>
        <p:grpSpPr>
          <a:xfrm>
            <a:off x="5513809" y="514454"/>
            <a:ext cx="6263640" cy="4563000"/>
            <a:chOff x="0" y="425123"/>
            <a:chExt cx="6263640" cy="4563000"/>
          </a:xfrm>
        </p:grpSpPr>
        <p:sp>
          <p:nvSpPr>
            <p:cNvPr id="10" name="Rectangle: Rounded Corners 9">
              <a:extLst>
                <a:ext uri="{FF2B5EF4-FFF2-40B4-BE49-F238E27FC236}">
                  <a16:creationId xmlns:a16="http://schemas.microsoft.com/office/drawing/2014/main" id="{EC07B4C3-D9FA-471B-ABD2-8F363725F2A2}"/>
                </a:ext>
              </a:extLst>
            </p:cNvPr>
            <p:cNvSpPr/>
            <p:nvPr/>
          </p:nvSpPr>
          <p:spPr>
            <a:xfrm>
              <a:off x="0" y="425123"/>
              <a:ext cx="6263640" cy="4563000"/>
            </a:xfrm>
            <a:prstGeom prst="roundRect">
              <a:avLst/>
            </a:prstGeom>
            <a:solidFill>
              <a:srgbClr val="FF9933"/>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Rectangle: Rounded Corners 4">
              <a:extLst>
                <a:ext uri="{FF2B5EF4-FFF2-40B4-BE49-F238E27FC236}">
                  <a16:creationId xmlns:a16="http://schemas.microsoft.com/office/drawing/2014/main" id="{B1E23475-E47C-4D7D-ADC1-09921FD847D0}"/>
                </a:ext>
              </a:extLst>
            </p:cNvPr>
            <p:cNvSpPr txBox="1"/>
            <p:nvPr/>
          </p:nvSpPr>
          <p:spPr>
            <a:xfrm>
              <a:off x="222747" y="639332"/>
              <a:ext cx="5818146" cy="4126044"/>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kern="1200" dirty="0"/>
                <a:t>Parent/Carer </a:t>
              </a:r>
            </a:p>
            <a:p>
              <a:pPr marL="0" lvl="0" indent="0" algn="l" defTabSz="1111250">
                <a:lnSpc>
                  <a:spcPct val="90000"/>
                </a:lnSpc>
                <a:spcBef>
                  <a:spcPct val="0"/>
                </a:spcBef>
                <a:spcAft>
                  <a:spcPct val="35000"/>
                </a:spcAft>
                <a:buNone/>
              </a:pPr>
              <a:r>
                <a:rPr lang="en-GB" sz="2500" b="1" dirty="0"/>
                <a:t>M</a:t>
              </a:r>
              <a:r>
                <a:rPr lang="en-GB" sz="2500" b="1" kern="1200" dirty="0"/>
                <a:t>anaging Anxiety with your child group (MAC </a:t>
              </a:r>
              <a:r>
                <a:rPr lang="en-GB" sz="2500" b="1" dirty="0"/>
                <a:t>Course</a:t>
              </a:r>
              <a:r>
                <a:rPr lang="en-GB" sz="2500" b="1" kern="1200" dirty="0"/>
                <a:t>) </a:t>
              </a:r>
              <a:endParaRPr lang="en-GB" sz="2500" kern="1200" dirty="0"/>
            </a:p>
            <a:p>
              <a:pPr marL="0" lvl="0" indent="0" algn="l" defTabSz="1111250">
                <a:lnSpc>
                  <a:spcPct val="90000"/>
                </a:lnSpc>
                <a:spcBef>
                  <a:spcPct val="0"/>
                </a:spcBef>
                <a:spcAft>
                  <a:spcPct val="35000"/>
                </a:spcAft>
                <a:buNone/>
              </a:pPr>
              <a:r>
                <a:rPr lang="en-GB" sz="2500" kern="1200" dirty="0"/>
                <a:t>- 5 sessions</a:t>
              </a:r>
            </a:p>
            <a:p>
              <a:pPr marL="0" lvl="0" indent="0" algn="l" defTabSz="1111250">
                <a:lnSpc>
                  <a:spcPct val="90000"/>
                </a:lnSpc>
                <a:spcBef>
                  <a:spcPct val="0"/>
                </a:spcBef>
                <a:spcAft>
                  <a:spcPct val="35000"/>
                </a:spcAft>
                <a:buNone/>
              </a:pPr>
              <a:r>
                <a:rPr lang="en-GB" sz="2500" kern="1200" dirty="0"/>
                <a:t>- 2 phone calls</a:t>
              </a:r>
            </a:p>
            <a:p>
              <a:pPr marL="0" lvl="0" indent="0" algn="l" defTabSz="1111250">
                <a:lnSpc>
                  <a:spcPct val="90000"/>
                </a:lnSpc>
                <a:spcBef>
                  <a:spcPct val="0"/>
                </a:spcBef>
                <a:spcAft>
                  <a:spcPct val="35000"/>
                </a:spcAft>
                <a:buNone/>
              </a:pPr>
              <a:r>
                <a:rPr lang="en-GB" sz="2500" kern="1200" dirty="0"/>
                <a:t>- The </a:t>
              </a:r>
              <a:r>
                <a:rPr lang="en-GB" sz="2500" dirty="0"/>
                <a:t>course</a:t>
              </a:r>
              <a:r>
                <a:rPr lang="en-GB" sz="2500" kern="1200" dirty="0"/>
                <a:t> focuses on fears, worries and anxiety, including what anxiety problems typically look like, how they develop and step–by-step techniques to help your child to overcome their worries.</a:t>
              </a:r>
              <a:endParaRPr lang="en-GB" sz="2500" b="0" kern="1200" dirty="0"/>
            </a:p>
          </p:txBody>
        </p:sp>
      </p:grpSp>
    </p:spTree>
    <p:extLst>
      <p:ext uri="{BB962C8B-B14F-4D97-AF65-F5344CB8AC3E}">
        <p14:creationId xmlns:p14="http://schemas.microsoft.com/office/powerpoint/2010/main" val="20208297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a:spLocks noGrp="1"/>
          </p:cNvSpPr>
          <p:nvPr>
            <p:ph type="title"/>
          </p:nvPr>
        </p:nvSpPr>
        <p:spPr>
          <a:xfrm>
            <a:off x="295377" y="-171450"/>
            <a:ext cx="7262711" cy="1924050"/>
          </a:xfrm>
        </p:spPr>
        <p:txBody>
          <a:bodyPr>
            <a:normAutofit/>
          </a:bodyPr>
          <a:lstStyle/>
          <a:p>
            <a:r>
              <a:rPr lang="en-GB" b="1" dirty="0">
                <a:solidFill>
                  <a:srgbClr val="7030A0"/>
                </a:solidFill>
                <a:latin typeface="+mn-lt"/>
              </a:rPr>
              <a:t>Challenging Behaviours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961755558"/>
              </p:ext>
            </p:extLst>
          </p:nvPr>
        </p:nvGraphicFramePr>
        <p:xfrm>
          <a:off x="152400" y="1219200"/>
          <a:ext cx="12039599"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041234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a:spLocks noGrp="1"/>
          </p:cNvSpPr>
          <p:nvPr>
            <p:ph type="title"/>
          </p:nvPr>
        </p:nvSpPr>
        <p:spPr>
          <a:xfrm>
            <a:off x="-72317" y="1277889"/>
            <a:ext cx="5196610" cy="3230578"/>
          </a:xfrm>
        </p:spPr>
        <p:txBody>
          <a:bodyPr>
            <a:normAutofit/>
          </a:bodyPr>
          <a:lstStyle/>
          <a:p>
            <a:pPr algn="ctr"/>
            <a:r>
              <a:rPr lang="en-GB" b="1" dirty="0">
                <a:solidFill>
                  <a:srgbClr val="7030A0"/>
                </a:solidFill>
                <a:latin typeface="+mn-lt"/>
              </a:rPr>
              <a:t>Behaviour Parenting Course</a:t>
            </a:r>
          </a:p>
        </p:txBody>
      </p:sp>
      <p:grpSp>
        <p:nvGrpSpPr>
          <p:cNvPr id="8" name="Group 7">
            <a:extLst>
              <a:ext uri="{FF2B5EF4-FFF2-40B4-BE49-F238E27FC236}">
                <a16:creationId xmlns:a16="http://schemas.microsoft.com/office/drawing/2014/main" id="{6447D701-0256-4F76-BE8C-593572E3C87B}"/>
              </a:ext>
            </a:extLst>
          </p:cNvPr>
          <p:cNvGrpSpPr/>
          <p:nvPr/>
        </p:nvGrpSpPr>
        <p:grpSpPr>
          <a:xfrm>
            <a:off x="4869578" y="285749"/>
            <a:ext cx="6917610" cy="5129213"/>
            <a:chOff x="0" y="425123"/>
            <a:chExt cx="6263640" cy="4563000"/>
          </a:xfrm>
        </p:grpSpPr>
        <p:sp>
          <p:nvSpPr>
            <p:cNvPr id="9" name="Rectangle: Rounded Corners 8">
              <a:extLst>
                <a:ext uri="{FF2B5EF4-FFF2-40B4-BE49-F238E27FC236}">
                  <a16:creationId xmlns:a16="http://schemas.microsoft.com/office/drawing/2014/main" id="{08EFCE20-F28A-40B5-B3D0-CD4F20CF1874}"/>
                </a:ext>
              </a:extLst>
            </p:cNvPr>
            <p:cNvSpPr/>
            <p:nvPr/>
          </p:nvSpPr>
          <p:spPr>
            <a:xfrm>
              <a:off x="0" y="425123"/>
              <a:ext cx="6263640" cy="4563000"/>
            </a:xfrm>
            <a:prstGeom prst="roundRect">
              <a:avLst/>
            </a:prstGeom>
            <a:solidFill>
              <a:srgbClr val="FF9933"/>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0" name="Rectangle: Rounded Corners 4">
              <a:extLst>
                <a:ext uri="{FF2B5EF4-FFF2-40B4-BE49-F238E27FC236}">
                  <a16:creationId xmlns:a16="http://schemas.microsoft.com/office/drawing/2014/main" id="{DF5C8CE5-2320-491C-8131-39123BFE42C0}"/>
                </a:ext>
              </a:extLst>
            </p:cNvPr>
            <p:cNvSpPr txBox="1"/>
            <p:nvPr/>
          </p:nvSpPr>
          <p:spPr>
            <a:xfrm>
              <a:off x="222747" y="647870"/>
              <a:ext cx="5818146" cy="411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5250" tIns="95250" rIns="95250" bIns="95250" numCol="1" spcCol="1270" anchor="ctr" anchorCtr="0">
              <a:noAutofit/>
            </a:bodyPr>
            <a:lstStyle/>
            <a:p>
              <a:pPr lvl="0"/>
              <a:r>
                <a:rPr lang="en-GB" sz="2400" b="1" dirty="0"/>
                <a:t>Parent/carer</a:t>
              </a:r>
            </a:p>
            <a:p>
              <a:pPr lvl="0"/>
              <a:r>
                <a:rPr lang="en-GB" sz="2400" b="1" dirty="0"/>
                <a:t>Forever Families Course</a:t>
              </a:r>
            </a:p>
            <a:p>
              <a:pPr lvl="0"/>
              <a:endParaRPr lang="en-GB" sz="2400" dirty="0"/>
            </a:p>
            <a:p>
              <a:pPr lvl="0"/>
              <a:r>
                <a:rPr lang="en-GB" sz="2400" dirty="0"/>
                <a:t>- 8 sessions of 1.5 hours</a:t>
              </a:r>
            </a:p>
            <a:p>
              <a:pPr lvl="0"/>
              <a:r>
                <a:rPr lang="en-GB" sz="2400" dirty="0"/>
                <a:t>- 1 review phone call</a:t>
              </a:r>
            </a:p>
            <a:p>
              <a:pPr lvl="0"/>
              <a:r>
                <a:rPr lang="en-GB" sz="2400" dirty="0"/>
                <a:t>- The aim of the course is to equip parents with strategies for managing behaviour including the use of positive praise, rewards, limit setting and consequences, whilst promoting their child’s social and emotional competence</a:t>
              </a:r>
              <a:endParaRPr lang="en-GB" sz="2400" b="0" dirty="0"/>
            </a:p>
            <a:p>
              <a:pPr marL="0" lvl="0" indent="0" algn="l" defTabSz="1111250">
                <a:lnSpc>
                  <a:spcPct val="90000"/>
                </a:lnSpc>
                <a:spcBef>
                  <a:spcPct val="0"/>
                </a:spcBef>
                <a:spcAft>
                  <a:spcPct val="35000"/>
                </a:spcAft>
                <a:buNone/>
              </a:pPr>
              <a:r>
                <a:rPr lang="en-GB" sz="2400" kern="1200" dirty="0"/>
                <a:t>.</a:t>
              </a:r>
              <a:endParaRPr lang="en-GB" sz="2400" b="0" kern="1200" dirty="0"/>
            </a:p>
          </p:txBody>
        </p:sp>
      </p:grpSp>
    </p:spTree>
    <p:extLst>
      <p:ext uri="{BB962C8B-B14F-4D97-AF65-F5344CB8AC3E}">
        <p14:creationId xmlns:p14="http://schemas.microsoft.com/office/powerpoint/2010/main" val="24830021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a:spLocks noGrp="1"/>
          </p:cNvSpPr>
          <p:nvPr>
            <p:ph type="title"/>
          </p:nvPr>
        </p:nvSpPr>
        <p:spPr>
          <a:xfrm>
            <a:off x="-72317" y="1277889"/>
            <a:ext cx="5196610" cy="3230578"/>
          </a:xfrm>
        </p:spPr>
        <p:txBody>
          <a:bodyPr>
            <a:normAutofit/>
          </a:bodyPr>
          <a:lstStyle/>
          <a:p>
            <a:pPr algn="ctr"/>
            <a:r>
              <a:rPr lang="en-GB" b="1" dirty="0">
                <a:solidFill>
                  <a:srgbClr val="7030A0"/>
                </a:solidFill>
                <a:latin typeface="+mn-lt"/>
              </a:rPr>
              <a:t>SEND Anxiety Parenting Course</a:t>
            </a:r>
          </a:p>
        </p:txBody>
      </p:sp>
      <p:grpSp>
        <p:nvGrpSpPr>
          <p:cNvPr id="8" name="Group 7">
            <a:extLst>
              <a:ext uri="{FF2B5EF4-FFF2-40B4-BE49-F238E27FC236}">
                <a16:creationId xmlns:a16="http://schemas.microsoft.com/office/drawing/2014/main" id="{6447D701-0256-4F76-BE8C-593572E3C87B}"/>
              </a:ext>
            </a:extLst>
          </p:cNvPr>
          <p:cNvGrpSpPr/>
          <p:nvPr/>
        </p:nvGrpSpPr>
        <p:grpSpPr>
          <a:xfrm>
            <a:off x="4783853" y="450898"/>
            <a:ext cx="6917610" cy="5129213"/>
            <a:chOff x="0" y="425123"/>
            <a:chExt cx="6263640" cy="4563000"/>
          </a:xfrm>
        </p:grpSpPr>
        <p:sp>
          <p:nvSpPr>
            <p:cNvPr id="9" name="Rectangle: Rounded Corners 8">
              <a:extLst>
                <a:ext uri="{FF2B5EF4-FFF2-40B4-BE49-F238E27FC236}">
                  <a16:creationId xmlns:a16="http://schemas.microsoft.com/office/drawing/2014/main" id="{08EFCE20-F28A-40B5-B3D0-CD4F20CF1874}"/>
                </a:ext>
              </a:extLst>
            </p:cNvPr>
            <p:cNvSpPr/>
            <p:nvPr/>
          </p:nvSpPr>
          <p:spPr>
            <a:xfrm>
              <a:off x="0" y="425123"/>
              <a:ext cx="6263640" cy="4563000"/>
            </a:xfrm>
            <a:prstGeom prst="roundRect">
              <a:avLst/>
            </a:prstGeom>
            <a:solidFill>
              <a:srgbClr val="FF9933"/>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0" name="Rectangle: Rounded Corners 4">
              <a:extLst>
                <a:ext uri="{FF2B5EF4-FFF2-40B4-BE49-F238E27FC236}">
                  <a16:creationId xmlns:a16="http://schemas.microsoft.com/office/drawing/2014/main" id="{DF5C8CE5-2320-491C-8131-39123BFE42C0}"/>
                </a:ext>
              </a:extLst>
            </p:cNvPr>
            <p:cNvSpPr txBox="1"/>
            <p:nvPr/>
          </p:nvSpPr>
          <p:spPr>
            <a:xfrm>
              <a:off x="222747" y="647870"/>
              <a:ext cx="5818146" cy="411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5250" tIns="95250" rIns="95250" bIns="95250" numCol="1" spcCol="1270" anchor="ctr" anchorCtr="0">
              <a:noAutofit/>
            </a:bodyPr>
            <a:lstStyle/>
            <a:p>
              <a:pPr lvl="0"/>
              <a:r>
                <a:rPr lang="en-GB" sz="2400" b="1"/>
                <a:t>Parent</a:t>
              </a:r>
              <a:r>
                <a:rPr lang="en-GB" sz="2400" b="1" dirty="0"/>
                <a:t>/carer</a:t>
              </a:r>
            </a:p>
            <a:p>
              <a:pPr lvl="0"/>
              <a:r>
                <a:rPr lang="en-GB" sz="2400" b="1" dirty="0"/>
                <a:t>SEND Anxiety Course</a:t>
              </a:r>
            </a:p>
            <a:p>
              <a:pPr lvl="0"/>
              <a:endParaRPr lang="en-GB" sz="2400" dirty="0"/>
            </a:p>
            <a:p>
              <a:pPr lvl="0"/>
              <a:r>
                <a:rPr lang="en-GB" sz="2400" dirty="0"/>
                <a:t>- 6 sessions of 1.5 hours</a:t>
              </a:r>
            </a:p>
            <a:p>
              <a:pPr lvl="0"/>
              <a:r>
                <a:rPr lang="en-GB" sz="2400" dirty="0"/>
                <a:t>- 1 review phone call</a:t>
              </a:r>
            </a:p>
            <a:p>
              <a:r>
                <a:rPr lang="en-GB" sz="2400" dirty="0"/>
                <a:t>- The aim of the course is to </a:t>
              </a:r>
              <a:r>
                <a:rPr lang="en-GB" sz="2400" dirty="0">
                  <a:effectLst/>
                  <a:ea typeface="Calibri" panose="020F0502020204030204" pitchFamily="34" charset="0"/>
                </a:rPr>
                <a:t>offer support and strategies to support your child or young person in managing their anxiety. The group has been designed specifically for children and young people who have a special education need, which includes Autism, ADHD and learning disabilities.</a:t>
              </a:r>
              <a:r>
                <a:rPr lang="en-GB" sz="2400" kern="1200" dirty="0"/>
                <a:t>.</a:t>
              </a:r>
              <a:endParaRPr lang="en-GB" sz="2400" b="0" kern="1200" dirty="0"/>
            </a:p>
          </p:txBody>
        </p:sp>
      </p:grpSp>
    </p:spTree>
    <p:extLst>
      <p:ext uri="{BB962C8B-B14F-4D97-AF65-F5344CB8AC3E}">
        <p14:creationId xmlns:p14="http://schemas.microsoft.com/office/powerpoint/2010/main" val="19727653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3"/>
          <p:cNvSpPr>
            <a:spLocks noGrp="1"/>
          </p:cNvSpPr>
          <p:nvPr>
            <p:ph type="title"/>
          </p:nvPr>
        </p:nvSpPr>
        <p:spPr>
          <a:xfrm>
            <a:off x="-137784" y="2180121"/>
            <a:ext cx="3389040" cy="1667950"/>
          </a:xfrm>
        </p:spPr>
        <p:txBody>
          <a:bodyPr>
            <a:normAutofit/>
          </a:bodyPr>
          <a:lstStyle/>
          <a:p>
            <a:pPr algn="ctr"/>
            <a:r>
              <a:rPr lang="en-GB" b="1" dirty="0">
                <a:solidFill>
                  <a:srgbClr val="7030A0"/>
                </a:solidFill>
                <a:latin typeface="+mn-lt"/>
              </a:rPr>
              <a:t>Sleep</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12732400"/>
              </p:ext>
            </p:extLst>
          </p:nvPr>
        </p:nvGraphicFramePr>
        <p:xfrm>
          <a:off x="3494143" y="659779"/>
          <a:ext cx="7973412" cy="47086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183982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0" y="2043113"/>
            <a:ext cx="3759200" cy="2343149"/>
          </a:xfrm>
        </p:spPr>
        <p:txBody>
          <a:bodyPr>
            <a:normAutofit/>
          </a:bodyPr>
          <a:lstStyle/>
          <a:p>
            <a:pPr algn="ctr"/>
            <a:r>
              <a:rPr lang="en-GB" b="1" dirty="0">
                <a:solidFill>
                  <a:srgbClr val="7030A0"/>
                </a:solidFill>
                <a:latin typeface="+mn-lt"/>
              </a:rPr>
              <a:t>Low mood/</a:t>
            </a:r>
            <a:br>
              <a:rPr lang="en-GB" b="1" dirty="0">
                <a:solidFill>
                  <a:srgbClr val="7030A0"/>
                </a:solidFill>
                <a:latin typeface="+mn-lt"/>
              </a:rPr>
            </a:br>
            <a:r>
              <a:rPr lang="en-GB" b="1" dirty="0">
                <a:solidFill>
                  <a:srgbClr val="7030A0"/>
                </a:solidFill>
                <a:latin typeface="+mn-lt"/>
              </a:rPr>
              <a:t>Depression</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089968698"/>
              </p:ext>
            </p:extLst>
          </p:nvPr>
        </p:nvGraphicFramePr>
        <p:xfrm>
          <a:off x="3759200" y="501851"/>
          <a:ext cx="7973412" cy="47086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042643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7" y="17893"/>
            <a:ext cx="10515600" cy="1325563"/>
          </a:xfrm>
        </p:spPr>
        <p:txBody>
          <a:bodyPr/>
          <a:lstStyle/>
          <a:p>
            <a:pPr algn="ctr"/>
            <a:r>
              <a:rPr lang="en-GB" b="1" dirty="0">
                <a:solidFill>
                  <a:srgbClr val="7030A0"/>
                </a:solidFill>
                <a:latin typeface="+mn-lt"/>
              </a:rPr>
              <a:t>What is Self-harm?</a:t>
            </a:r>
          </a:p>
        </p:txBody>
      </p:sp>
      <p:sp>
        <p:nvSpPr>
          <p:cNvPr id="3" name="Rectangle 2"/>
          <p:cNvSpPr/>
          <p:nvPr/>
        </p:nvSpPr>
        <p:spPr>
          <a:xfrm>
            <a:off x="309789" y="1142031"/>
            <a:ext cx="11572422" cy="830997"/>
          </a:xfrm>
          <a:prstGeom prst="rect">
            <a:avLst/>
          </a:prstGeom>
        </p:spPr>
        <p:txBody>
          <a:bodyPr wrap="square">
            <a:spAutoFit/>
          </a:bodyPr>
          <a:lstStyle/>
          <a:p>
            <a:pPr algn="ctr"/>
            <a:r>
              <a:rPr lang="en-GB" sz="2400" b="1" dirty="0">
                <a:solidFill>
                  <a:srgbClr val="FF9933"/>
                </a:solidFill>
              </a:rPr>
              <a:t>Self-harm is when someone intentionally damages their body causing harm or injury.</a:t>
            </a:r>
          </a:p>
        </p:txBody>
      </p:sp>
      <p:sp>
        <p:nvSpPr>
          <p:cNvPr id="4" name="Rectangle 3"/>
          <p:cNvSpPr/>
          <p:nvPr/>
        </p:nvSpPr>
        <p:spPr>
          <a:xfrm>
            <a:off x="309789" y="1961390"/>
            <a:ext cx="11815309" cy="830997"/>
          </a:xfrm>
          <a:prstGeom prst="rect">
            <a:avLst/>
          </a:prstGeom>
        </p:spPr>
        <p:txBody>
          <a:bodyPr wrap="square">
            <a:spAutoFit/>
          </a:bodyPr>
          <a:lstStyle/>
          <a:p>
            <a:pPr algn="ctr"/>
            <a:r>
              <a:rPr lang="en-GB" sz="2400" b="1" dirty="0">
                <a:solidFill>
                  <a:srgbClr val="7030A0"/>
                </a:solidFill>
              </a:rPr>
              <a:t>It’s usually a way of coping with or expressing overwhelming emotional distress</a:t>
            </a:r>
            <a:r>
              <a:rPr lang="en-GB" sz="2400" dirty="0">
                <a:solidFill>
                  <a:prstClr val="black"/>
                </a:solidFill>
              </a:rPr>
              <a:t>.</a:t>
            </a:r>
          </a:p>
        </p:txBody>
      </p:sp>
      <p:sp>
        <p:nvSpPr>
          <p:cNvPr id="6" name="Rectangle 5"/>
          <p:cNvSpPr/>
          <p:nvPr/>
        </p:nvSpPr>
        <p:spPr>
          <a:xfrm>
            <a:off x="2883941" y="2913305"/>
            <a:ext cx="8312696" cy="2616101"/>
          </a:xfrm>
          <a:prstGeom prst="rect">
            <a:avLst/>
          </a:prstGeom>
        </p:spPr>
        <p:txBody>
          <a:bodyPr wrap="square">
            <a:spAutoFit/>
          </a:bodyPr>
          <a:lstStyle/>
          <a:p>
            <a:pPr algn="ctr"/>
            <a:r>
              <a:rPr lang="en-GB" sz="2400" b="1" dirty="0">
                <a:solidFill>
                  <a:prstClr val="black"/>
                </a:solidFill>
              </a:rPr>
              <a:t>Generally speaking the intent is not to end life but:</a:t>
            </a:r>
          </a:p>
          <a:p>
            <a:pPr marL="342900" indent="-342900" algn="ctr">
              <a:buFontTx/>
              <a:buChar char="-"/>
            </a:pPr>
            <a:r>
              <a:rPr lang="en-GB" sz="2400" dirty="0">
                <a:solidFill>
                  <a:prstClr val="black"/>
                </a:solidFill>
              </a:rPr>
              <a:t>To express distress</a:t>
            </a:r>
          </a:p>
          <a:p>
            <a:pPr marL="342900" indent="-342900" algn="ctr">
              <a:buFontTx/>
              <a:buChar char="-"/>
            </a:pPr>
            <a:r>
              <a:rPr lang="en-GB" sz="2400" dirty="0">
                <a:solidFill>
                  <a:prstClr val="black"/>
                </a:solidFill>
              </a:rPr>
              <a:t>To </a:t>
            </a:r>
            <a:r>
              <a:rPr lang="en-GB" sz="2400" dirty="0"/>
              <a:t>express something that they find hard to say.</a:t>
            </a:r>
          </a:p>
          <a:p>
            <a:pPr marL="342900" indent="-342900" algn="ctr">
              <a:buFontTx/>
              <a:buChar char="-"/>
            </a:pPr>
            <a:r>
              <a:rPr lang="en-GB" sz="2400" dirty="0"/>
              <a:t>To turn invisible thoughts and feelings into something visible.</a:t>
            </a:r>
          </a:p>
          <a:p>
            <a:pPr marL="342900" indent="-342900" algn="ctr">
              <a:buFontTx/>
              <a:buChar char="-"/>
            </a:pPr>
            <a:r>
              <a:rPr lang="en-GB" sz="2400" dirty="0"/>
              <a:t>To change emotional pain to physical pain.</a:t>
            </a:r>
          </a:p>
          <a:p>
            <a:pPr algn="ctr"/>
            <a:endParaRPr lang="en-GB" sz="2000" dirty="0">
              <a:solidFill>
                <a:prstClr val="black"/>
              </a:solidFill>
            </a:endParaRPr>
          </a:p>
        </p:txBody>
      </p:sp>
      <p:pic>
        <p:nvPicPr>
          <p:cNvPr id="1026" name="Picture 2" descr="Image result for self-harm images">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7827" y="2571185"/>
            <a:ext cx="2343546" cy="312251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2586B333-279B-4779-AA57-EF98B53E3720}"/>
              </a:ext>
            </a:extLst>
          </p:cNvPr>
          <p:cNvSpPr txBox="1">
            <a:spLocks/>
          </p:cNvSpPr>
          <p:nvPr/>
        </p:nvSpPr>
        <p:spPr>
          <a:xfrm>
            <a:off x="7552855" y="704849"/>
            <a:ext cx="4103116" cy="3373904"/>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pPr>
            <a:endParaRPr lang="en-GB" sz="4300" dirty="0"/>
          </a:p>
          <a:p>
            <a:pPr marL="0" indent="0">
              <a:buFont typeface="Arial" panose="020B0604020202020204" pitchFamily="34" charset="0"/>
              <a:buNone/>
            </a:pPr>
            <a:endParaRPr lang="en-GB" sz="1600" dirty="0"/>
          </a:p>
          <a:p>
            <a:pPr>
              <a:buFontTx/>
              <a:buChar char="-"/>
            </a:pPr>
            <a:endParaRPr lang="en-GB" sz="1600" dirty="0"/>
          </a:p>
        </p:txBody>
      </p:sp>
    </p:spTree>
    <p:extLst>
      <p:ext uri="{BB962C8B-B14F-4D97-AF65-F5344CB8AC3E}">
        <p14:creationId xmlns:p14="http://schemas.microsoft.com/office/powerpoint/2010/main" val="33716319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252" y="116632"/>
            <a:ext cx="9556898" cy="1143000"/>
          </a:xfrm>
        </p:spPr>
        <p:txBody>
          <a:bodyPr>
            <a:noAutofit/>
          </a:bodyPr>
          <a:lstStyle/>
          <a:p>
            <a:r>
              <a:rPr lang="en-GB" b="1" dirty="0">
                <a:solidFill>
                  <a:schemeClr val="accent2"/>
                </a:solidFill>
                <a:latin typeface="+mn-lt"/>
              </a:rPr>
              <a:t>Suggested self-sooth techniques</a:t>
            </a:r>
          </a:p>
        </p:txBody>
      </p:sp>
      <p:sp>
        <p:nvSpPr>
          <p:cNvPr id="3" name="TextBox 2"/>
          <p:cNvSpPr txBox="1"/>
          <p:nvPr/>
        </p:nvSpPr>
        <p:spPr>
          <a:xfrm>
            <a:off x="5185104" y="1149797"/>
            <a:ext cx="2467342" cy="461665"/>
          </a:xfrm>
          <a:prstGeom prst="rect">
            <a:avLst/>
          </a:prstGeom>
          <a:noFill/>
        </p:spPr>
        <p:txBody>
          <a:bodyPr wrap="none" rtlCol="0">
            <a:spAutoFit/>
          </a:bodyPr>
          <a:lstStyle/>
          <a:p>
            <a:r>
              <a:rPr lang="en-GB" sz="2400" b="1" dirty="0">
                <a:solidFill>
                  <a:srgbClr val="FF9933"/>
                </a:solidFill>
              </a:rPr>
              <a:t>Distraction bag</a:t>
            </a:r>
          </a:p>
        </p:txBody>
      </p:sp>
      <p:sp>
        <p:nvSpPr>
          <p:cNvPr id="4" name="TextBox 3"/>
          <p:cNvSpPr txBox="1"/>
          <p:nvPr/>
        </p:nvSpPr>
        <p:spPr>
          <a:xfrm>
            <a:off x="7581488" y="3562710"/>
            <a:ext cx="4210924" cy="1938992"/>
          </a:xfrm>
          <a:prstGeom prst="rect">
            <a:avLst/>
          </a:prstGeom>
          <a:noFill/>
        </p:spPr>
        <p:txBody>
          <a:bodyPr wrap="square" rtlCol="0">
            <a:spAutoFit/>
          </a:bodyPr>
          <a:lstStyle/>
          <a:p>
            <a:pPr algn="ctr"/>
            <a:r>
              <a:rPr lang="en-GB" sz="2400" b="1" dirty="0">
                <a:solidFill>
                  <a:srgbClr val="7030A0"/>
                </a:solidFill>
              </a:rPr>
              <a:t>Writing down thoughts or feelings that are distressing then crumpling up the paper or tearing it up and throwing it away.</a:t>
            </a:r>
          </a:p>
        </p:txBody>
      </p:sp>
      <p:sp>
        <p:nvSpPr>
          <p:cNvPr id="5" name="TextBox 4"/>
          <p:cNvSpPr txBox="1"/>
          <p:nvPr/>
        </p:nvSpPr>
        <p:spPr>
          <a:xfrm>
            <a:off x="750289" y="3980036"/>
            <a:ext cx="2232248" cy="1569660"/>
          </a:xfrm>
          <a:prstGeom prst="rect">
            <a:avLst/>
          </a:prstGeom>
          <a:noFill/>
        </p:spPr>
        <p:txBody>
          <a:bodyPr wrap="square" rtlCol="0">
            <a:spAutoFit/>
          </a:bodyPr>
          <a:lstStyle/>
          <a:p>
            <a:pPr algn="ctr"/>
            <a:r>
              <a:rPr lang="en-GB" sz="2400" b="1" dirty="0">
                <a:solidFill>
                  <a:srgbClr val="7030A0"/>
                </a:solidFill>
              </a:rPr>
              <a:t>Squashing and squeezing play-</a:t>
            </a:r>
            <a:r>
              <a:rPr lang="en-GB" sz="2400" b="1" dirty="0" err="1">
                <a:solidFill>
                  <a:srgbClr val="7030A0"/>
                </a:solidFill>
              </a:rPr>
              <a:t>doh</a:t>
            </a:r>
            <a:endParaRPr lang="en-GB" sz="2400" b="1" dirty="0">
              <a:solidFill>
                <a:srgbClr val="7030A0"/>
              </a:solidFill>
            </a:endParaRPr>
          </a:p>
        </p:txBody>
      </p:sp>
      <p:sp>
        <p:nvSpPr>
          <p:cNvPr id="6" name="TextBox 5"/>
          <p:cNvSpPr txBox="1"/>
          <p:nvPr/>
        </p:nvSpPr>
        <p:spPr>
          <a:xfrm>
            <a:off x="315395" y="2387065"/>
            <a:ext cx="3102037" cy="1200329"/>
          </a:xfrm>
          <a:prstGeom prst="rect">
            <a:avLst/>
          </a:prstGeom>
          <a:noFill/>
        </p:spPr>
        <p:txBody>
          <a:bodyPr wrap="square" rtlCol="0">
            <a:spAutoFit/>
          </a:bodyPr>
          <a:lstStyle/>
          <a:p>
            <a:pPr algn="ctr"/>
            <a:r>
              <a:rPr lang="en-GB" sz="2400" b="1" dirty="0">
                <a:solidFill>
                  <a:srgbClr val="FF9933"/>
                </a:solidFill>
              </a:rPr>
              <a:t>Hitting a pillow/cushion or boxing bag</a:t>
            </a:r>
          </a:p>
        </p:txBody>
      </p:sp>
      <p:sp>
        <p:nvSpPr>
          <p:cNvPr id="7" name="TextBox 6"/>
          <p:cNvSpPr txBox="1"/>
          <p:nvPr/>
        </p:nvSpPr>
        <p:spPr>
          <a:xfrm>
            <a:off x="3988244" y="3052834"/>
            <a:ext cx="5440913" cy="461665"/>
          </a:xfrm>
          <a:prstGeom prst="rect">
            <a:avLst/>
          </a:prstGeom>
          <a:noFill/>
        </p:spPr>
        <p:txBody>
          <a:bodyPr wrap="none" rtlCol="0">
            <a:spAutoFit/>
          </a:bodyPr>
          <a:lstStyle/>
          <a:p>
            <a:pPr algn="ctr"/>
            <a:r>
              <a:rPr lang="en-GB" sz="2400" b="1" dirty="0">
                <a:solidFill>
                  <a:srgbClr val="FF9933"/>
                </a:solidFill>
              </a:rPr>
              <a:t>Take a minute to breathe and relax</a:t>
            </a:r>
          </a:p>
        </p:txBody>
      </p:sp>
      <p:sp>
        <p:nvSpPr>
          <p:cNvPr id="8" name="TextBox 7"/>
          <p:cNvSpPr txBox="1"/>
          <p:nvPr/>
        </p:nvSpPr>
        <p:spPr>
          <a:xfrm>
            <a:off x="5315026" y="2071577"/>
            <a:ext cx="3600399" cy="830997"/>
          </a:xfrm>
          <a:prstGeom prst="rect">
            <a:avLst/>
          </a:prstGeom>
          <a:noFill/>
        </p:spPr>
        <p:txBody>
          <a:bodyPr wrap="square" rtlCol="0">
            <a:spAutoFit/>
          </a:bodyPr>
          <a:lstStyle/>
          <a:p>
            <a:pPr algn="ctr"/>
            <a:r>
              <a:rPr lang="en-GB" sz="2400" b="1" dirty="0">
                <a:solidFill>
                  <a:srgbClr val="7030A0"/>
                </a:solidFill>
              </a:rPr>
              <a:t>Scribble on paper with a red crayon or pen </a:t>
            </a:r>
          </a:p>
        </p:txBody>
      </p:sp>
      <p:sp>
        <p:nvSpPr>
          <p:cNvPr id="9" name="TextBox 8"/>
          <p:cNvSpPr txBox="1"/>
          <p:nvPr/>
        </p:nvSpPr>
        <p:spPr>
          <a:xfrm>
            <a:off x="3061606" y="4349367"/>
            <a:ext cx="3034394" cy="830997"/>
          </a:xfrm>
          <a:prstGeom prst="rect">
            <a:avLst/>
          </a:prstGeom>
          <a:noFill/>
        </p:spPr>
        <p:txBody>
          <a:bodyPr wrap="square" rtlCol="0">
            <a:spAutoFit/>
          </a:bodyPr>
          <a:lstStyle/>
          <a:p>
            <a:pPr algn="r"/>
            <a:r>
              <a:rPr lang="en-GB" sz="2400" b="1" dirty="0">
                <a:solidFill>
                  <a:srgbClr val="FF9933"/>
                </a:solidFill>
              </a:rPr>
              <a:t>Listen to music or watch a film </a:t>
            </a:r>
          </a:p>
        </p:txBody>
      </p:sp>
      <p:sp>
        <p:nvSpPr>
          <p:cNvPr id="10" name="TextBox 9"/>
          <p:cNvSpPr txBox="1"/>
          <p:nvPr/>
        </p:nvSpPr>
        <p:spPr>
          <a:xfrm>
            <a:off x="8461548" y="1164675"/>
            <a:ext cx="3600400" cy="830997"/>
          </a:xfrm>
          <a:prstGeom prst="rect">
            <a:avLst/>
          </a:prstGeom>
          <a:noFill/>
        </p:spPr>
        <p:txBody>
          <a:bodyPr wrap="square" rtlCol="0">
            <a:spAutoFit/>
          </a:bodyPr>
          <a:lstStyle/>
          <a:p>
            <a:pPr algn="ctr"/>
            <a:r>
              <a:rPr lang="en-GB" sz="2400" b="1" dirty="0">
                <a:solidFill>
                  <a:srgbClr val="7030A0"/>
                </a:solidFill>
              </a:rPr>
              <a:t>Visit self-help websites or use an app</a:t>
            </a:r>
          </a:p>
        </p:txBody>
      </p:sp>
      <p:sp>
        <p:nvSpPr>
          <p:cNvPr id="11" name="TextBox 10"/>
          <p:cNvSpPr txBox="1"/>
          <p:nvPr/>
        </p:nvSpPr>
        <p:spPr>
          <a:xfrm>
            <a:off x="409373" y="1510699"/>
            <a:ext cx="4043094" cy="461665"/>
          </a:xfrm>
          <a:prstGeom prst="rect">
            <a:avLst/>
          </a:prstGeom>
          <a:noFill/>
        </p:spPr>
        <p:txBody>
          <a:bodyPr wrap="none" rtlCol="0">
            <a:spAutoFit/>
          </a:bodyPr>
          <a:lstStyle/>
          <a:p>
            <a:r>
              <a:rPr lang="en-GB" sz="2400" b="1" dirty="0">
                <a:solidFill>
                  <a:srgbClr val="7030A0"/>
                </a:solidFill>
              </a:rPr>
              <a:t>Colouring or puzzle books</a:t>
            </a:r>
          </a:p>
        </p:txBody>
      </p:sp>
    </p:spTree>
    <p:extLst>
      <p:ext uri="{BB962C8B-B14F-4D97-AF65-F5344CB8AC3E}">
        <p14:creationId xmlns:p14="http://schemas.microsoft.com/office/powerpoint/2010/main" val="3539762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2688" y="248664"/>
            <a:ext cx="4618856" cy="1143000"/>
          </a:xfrm>
        </p:spPr>
        <p:txBody>
          <a:bodyPr/>
          <a:lstStyle/>
          <a:p>
            <a:pPr algn="ctr"/>
            <a:r>
              <a:rPr lang="en-GB" b="1" dirty="0">
                <a:solidFill>
                  <a:srgbClr val="7030A0"/>
                </a:solidFill>
                <a:latin typeface="+mn-lt"/>
              </a:rPr>
              <a:t>Suicide</a:t>
            </a:r>
          </a:p>
        </p:txBody>
      </p:sp>
      <p:sp>
        <p:nvSpPr>
          <p:cNvPr id="4" name="Rectangle 3"/>
          <p:cNvSpPr/>
          <p:nvPr/>
        </p:nvSpPr>
        <p:spPr>
          <a:xfrm>
            <a:off x="1622513" y="1367565"/>
            <a:ext cx="8946974" cy="830997"/>
          </a:xfrm>
          <a:prstGeom prst="rect">
            <a:avLst/>
          </a:prstGeom>
        </p:spPr>
        <p:txBody>
          <a:bodyPr wrap="square">
            <a:spAutoFit/>
          </a:bodyPr>
          <a:lstStyle/>
          <a:p>
            <a:pPr algn="ctr"/>
            <a:r>
              <a:rPr lang="en-GB" sz="2400" b="1" dirty="0">
                <a:solidFill>
                  <a:srgbClr val="FF9933"/>
                </a:solidFill>
              </a:rPr>
              <a:t>An estimated 1 in 5 of us have had suicidal thoughts at some point in our lives.</a:t>
            </a:r>
          </a:p>
        </p:txBody>
      </p:sp>
      <p:sp>
        <p:nvSpPr>
          <p:cNvPr id="7" name="Rectangle 6"/>
          <p:cNvSpPr/>
          <p:nvPr/>
        </p:nvSpPr>
        <p:spPr>
          <a:xfrm>
            <a:off x="200024" y="2504110"/>
            <a:ext cx="11872913" cy="830997"/>
          </a:xfrm>
          <a:prstGeom prst="rect">
            <a:avLst/>
          </a:prstGeom>
        </p:spPr>
        <p:txBody>
          <a:bodyPr wrap="square">
            <a:spAutoFit/>
          </a:bodyPr>
          <a:lstStyle/>
          <a:p>
            <a:r>
              <a:rPr lang="en-GB" sz="2400" b="1" dirty="0">
                <a:solidFill>
                  <a:srgbClr val="7030A0"/>
                </a:solidFill>
              </a:rPr>
              <a:t>Asking if someone is suicidal will </a:t>
            </a:r>
            <a:r>
              <a:rPr lang="en-GB" sz="2400" b="1" dirty="0">
                <a:solidFill>
                  <a:srgbClr val="FF0000"/>
                </a:solidFill>
              </a:rPr>
              <a:t>NOT</a:t>
            </a:r>
            <a:r>
              <a:rPr lang="en-GB" sz="2400" b="1" dirty="0">
                <a:solidFill>
                  <a:srgbClr val="7030A0"/>
                </a:solidFill>
              </a:rPr>
              <a:t> put the thought into their head – </a:t>
            </a:r>
            <a:r>
              <a:rPr lang="en-GB" sz="2400" b="1" dirty="0">
                <a:solidFill>
                  <a:srgbClr val="FF0000"/>
                </a:solidFill>
              </a:rPr>
              <a:t>FACT!! </a:t>
            </a:r>
          </a:p>
          <a:p>
            <a:r>
              <a:rPr lang="en-GB" sz="2400" b="1" dirty="0">
                <a:solidFill>
                  <a:srgbClr val="7030A0"/>
                </a:solidFill>
              </a:rPr>
              <a:t>In fact talking openly decreases the likelihood they will act on their feelings</a:t>
            </a:r>
            <a:r>
              <a:rPr lang="en-GB" sz="2400" dirty="0">
                <a:solidFill>
                  <a:srgbClr val="7030A0"/>
                </a:solidFill>
              </a:rPr>
              <a:t>.</a:t>
            </a:r>
          </a:p>
        </p:txBody>
      </p:sp>
      <p:sp>
        <p:nvSpPr>
          <p:cNvPr id="9" name="Rectangle 8">
            <a:extLst>
              <a:ext uri="{FF2B5EF4-FFF2-40B4-BE49-F238E27FC236}">
                <a16:creationId xmlns:a16="http://schemas.microsoft.com/office/drawing/2014/main" id="{C503FB61-4584-42BB-8AC6-F69D532D02A4}"/>
              </a:ext>
            </a:extLst>
          </p:cNvPr>
          <p:cNvSpPr/>
          <p:nvPr/>
        </p:nvSpPr>
        <p:spPr>
          <a:xfrm>
            <a:off x="1622513" y="3640655"/>
            <a:ext cx="8946974" cy="1569660"/>
          </a:xfrm>
          <a:prstGeom prst="rect">
            <a:avLst/>
          </a:prstGeom>
        </p:spPr>
        <p:txBody>
          <a:bodyPr wrap="square">
            <a:spAutoFit/>
          </a:bodyPr>
          <a:lstStyle/>
          <a:p>
            <a:pPr algn="ctr"/>
            <a:r>
              <a:rPr lang="en-GB" sz="2400" b="1" dirty="0">
                <a:solidFill>
                  <a:srgbClr val="FF9933"/>
                </a:solidFill>
              </a:rPr>
              <a:t>We know it is hard, but having open conversations is really important!</a:t>
            </a:r>
          </a:p>
          <a:p>
            <a:pPr algn="ctr"/>
            <a:endParaRPr lang="en-GB" sz="2400" dirty="0">
              <a:solidFill>
                <a:prstClr val="black"/>
              </a:solidFill>
            </a:endParaRPr>
          </a:p>
          <a:p>
            <a:pPr algn="ctr"/>
            <a:r>
              <a:rPr lang="en-GB" sz="2400" b="1" dirty="0">
                <a:solidFill>
                  <a:srgbClr val="7030A0"/>
                </a:solidFill>
              </a:rPr>
              <a:t>Try to remain calm, listen and show empathy</a:t>
            </a:r>
          </a:p>
        </p:txBody>
      </p:sp>
    </p:spTree>
    <p:extLst>
      <p:ext uri="{BB962C8B-B14F-4D97-AF65-F5344CB8AC3E}">
        <p14:creationId xmlns:p14="http://schemas.microsoft.com/office/powerpoint/2010/main" val="35014901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F606-A147-44E0-986D-D94CA04B6334}"/>
              </a:ext>
            </a:extLst>
          </p:cNvPr>
          <p:cNvSpPr>
            <a:spLocks noGrp="1"/>
          </p:cNvSpPr>
          <p:nvPr>
            <p:ph type="title"/>
          </p:nvPr>
        </p:nvSpPr>
        <p:spPr>
          <a:xfrm>
            <a:off x="271462" y="1571132"/>
            <a:ext cx="4147645" cy="3340100"/>
          </a:xfrm>
        </p:spPr>
        <p:txBody>
          <a:bodyPr>
            <a:noAutofit/>
          </a:bodyPr>
          <a:lstStyle/>
          <a:p>
            <a:pPr algn="ctr"/>
            <a:r>
              <a:rPr lang="en-GB" b="1" dirty="0">
                <a:solidFill>
                  <a:srgbClr val="7030A0"/>
                </a:solidFill>
              </a:rPr>
              <a:t>Tips for Supporting your </a:t>
            </a:r>
            <a:br>
              <a:rPr lang="en-GB" b="1" dirty="0">
                <a:solidFill>
                  <a:srgbClr val="7030A0"/>
                </a:solidFill>
              </a:rPr>
            </a:br>
            <a:r>
              <a:rPr lang="en-GB" b="1" dirty="0">
                <a:solidFill>
                  <a:srgbClr val="7030A0"/>
                </a:solidFill>
              </a:rPr>
              <a:t>Child’s Mental Health </a:t>
            </a:r>
          </a:p>
        </p:txBody>
      </p:sp>
      <p:sp>
        <p:nvSpPr>
          <p:cNvPr id="3" name="Content Placeholder 2">
            <a:extLst>
              <a:ext uri="{FF2B5EF4-FFF2-40B4-BE49-F238E27FC236}">
                <a16:creationId xmlns:a16="http://schemas.microsoft.com/office/drawing/2014/main" id="{D52270FD-E179-49F1-991B-F59CB5E1A5BF}"/>
              </a:ext>
            </a:extLst>
          </p:cNvPr>
          <p:cNvSpPr>
            <a:spLocks noGrp="1"/>
          </p:cNvSpPr>
          <p:nvPr>
            <p:ph idx="1"/>
          </p:nvPr>
        </p:nvSpPr>
        <p:spPr>
          <a:xfrm>
            <a:off x="4533900" y="0"/>
            <a:ext cx="6883401" cy="6071151"/>
          </a:xfrm>
        </p:spPr>
        <p:txBody>
          <a:bodyPr anchor="ctr">
            <a:normAutofit/>
          </a:bodyPr>
          <a:lstStyle/>
          <a:p>
            <a:pPr marL="0" indent="0">
              <a:buNone/>
            </a:pPr>
            <a:r>
              <a:rPr lang="en-GB" sz="2000" b="1" dirty="0">
                <a:solidFill>
                  <a:schemeClr val="accent2"/>
                </a:solidFill>
              </a:rPr>
              <a:t>Starting a conversation </a:t>
            </a:r>
          </a:p>
          <a:p>
            <a:r>
              <a:rPr lang="en-GB" sz="1800" dirty="0"/>
              <a:t>“You don’t understand”  </a:t>
            </a:r>
          </a:p>
          <a:p>
            <a:r>
              <a:rPr lang="en-GB" sz="1800" dirty="0"/>
              <a:t>Non-judgemental approach </a:t>
            </a:r>
          </a:p>
          <a:p>
            <a:r>
              <a:rPr lang="en-GB" sz="1800" dirty="0"/>
              <a:t>Don’t try to fix it; encourage them to come to their own solutions</a:t>
            </a:r>
          </a:p>
          <a:p>
            <a:r>
              <a:rPr lang="en-GB" sz="1800" dirty="0"/>
              <a:t>Drive the VAN – Validate, Acknowledge and Normalise </a:t>
            </a:r>
          </a:p>
          <a:p>
            <a:r>
              <a:rPr lang="en-GB" sz="1800" dirty="0"/>
              <a:t>Say what you see </a:t>
            </a:r>
          </a:p>
          <a:p>
            <a:r>
              <a:rPr lang="en-GB" sz="1800" dirty="0"/>
              <a:t>Me and you vs. the problem, not me vs. you </a:t>
            </a:r>
          </a:p>
          <a:p>
            <a:r>
              <a:rPr lang="en-GB" sz="1800" dirty="0"/>
              <a:t>Talk about others and their mental health</a:t>
            </a:r>
          </a:p>
          <a:p>
            <a:r>
              <a:rPr lang="en-GB" sz="1800" dirty="0"/>
              <a:t>Car conversations </a:t>
            </a:r>
          </a:p>
          <a:p>
            <a:r>
              <a:rPr lang="en-GB" sz="1800" dirty="0"/>
              <a:t>The take away messages: “thank you for sharing”, “I’m here for you”, “I love you and nothing will ever change that”</a:t>
            </a:r>
          </a:p>
          <a:p>
            <a:endParaRPr lang="en-GB" sz="1700" dirty="0"/>
          </a:p>
        </p:txBody>
      </p:sp>
    </p:spTree>
    <p:extLst>
      <p:ext uri="{BB962C8B-B14F-4D97-AF65-F5344CB8AC3E}">
        <p14:creationId xmlns:p14="http://schemas.microsoft.com/office/powerpoint/2010/main" val="3127712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F606-A147-44E0-986D-D94CA04B6334}"/>
              </a:ext>
            </a:extLst>
          </p:cNvPr>
          <p:cNvSpPr>
            <a:spLocks noGrp="1"/>
          </p:cNvSpPr>
          <p:nvPr>
            <p:ph type="title"/>
          </p:nvPr>
        </p:nvSpPr>
        <p:spPr>
          <a:xfrm>
            <a:off x="732659" y="1636494"/>
            <a:ext cx="4210816" cy="3018430"/>
          </a:xfrm>
        </p:spPr>
        <p:txBody>
          <a:bodyPr>
            <a:noAutofit/>
          </a:bodyPr>
          <a:lstStyle/>
          <a:p>
            <a:pPr algn="ctr"/>
            <a:r>
              <a:rPr lang="en-GB" b="1" dirty="0">
                <a:solidFill>
                  <a:schemeClr val="accent2"/>
                </a:solidFill>
              </a:rPr>
              <a:t>Tips for Supporting your </a:t>
            </a:r>
            <a:br>
              <a:rPr lang="en-GB" b="1" dirty="0">
                <a:solidFill>
                  <a:schemeClr val="accent2"/>
                </a:solidFill>
              </a:rPr>
            </a:br>
            <a:r>
              <a:rPr lang="en-GB" b="1" dirty="0">
                <a:solidFill>
                  <a:schemeClr val="accent2"/>
                </a:solidFill>
              </a:rPr>
              <a:t>Child’s Mental Health </a:t>
            </a:r>
          </a:p>
        </p:txBody>
      </p:sp>
      <p:sp>
        <p:nvSpPr>
          <p:cNvPr id="3" name="Content Placeholder 2">
            <a:extLst>
              <a:ext uri="{FF2B5EF4-FFF2-40B4-BE49-F238E27FC236}">
                <a16:creationId xmlns:a16="http://schemas.microsoft.com/office/drawing/2014/main" id="{D52270FD-E179-49F1-991B-F59CB5E1A5BF}"/>
              </a:ext>
            </a:extLst>
          </p:cNvPr>
          <p:cNvSpPr>
            <a:spLocks noGrp="1"/>
          </p:cNvSpPr>
          <p:nvPr>
            <p:ph idx="1"/>
          </p:nvPr>
        </p:nvSpPr>
        <p:spPr>
          <a:xfrm>
            <a:off x="5259592" y="909143"/>
            <a:ext cx="6511994" cy="5029586"/>
          </a:xfrm>
        </p:spPr>
        <p:txBody>
          <a:bodyPr anchor="ctr">
            <a:normAutofit/>
          </a:bodyPr>
          <a:lstStyle/>
          <a:p>
            <a:pPr marL="0" indent="0">
              <a:buNone/>
            </a:pPr>
            <a:r>
              <a:rPr lang="en-GB" sz="2400" b="1" dirty="0">
                <a:solidFill>
                  <a:srgbClr val="7030A0"/>
                </a:solidFill>
              </a:rPr>
              <a:t>What can I do? </a:t>
            </a:r>
          </a:p>
          <a:p>
            <a:r>
              <a:rPr lang="en-GB" sz="2400" dirty="0"/>
              <a:t>Don’t blame yourself!</a:t>
            </a:r>
          </a:p>
          <a:p>
            <a:r>
              <a:rPr lang="en-GB" sz="2400" dirty="0"/>
              <a:t>Be a role model </a:t>
            </a:r>
          </a:p>
          <a:p>
            <a:r>
              <a:rPr lang="en-GB" sz="2400" dirty="0"/>
              <a:t>Talk openly about mental health in the home </a:t>
            </a:r>
          </a:p>
          <a:p>
            <a:r>
              <a:rPr lang="en-GB" sz="2400" dirty="0"/>
              <a:t>Encourage and demonstrate wellbeing habits; connect, be active, be curious, keep learning and give.   </a:t>
            </a:r>
          </a:p>
          <a:p>
            <a:r>
              <a:rPr lang="en-GB" sz="2400" dirty="0"/>
              <a:t>1:1 time  </a:t>
            </a:r>
          </a:p>
          <a:p>
            <a:r>
              <a:rPr lang="en-GB" sz="2400" dirty="0"/>
              <a:t>Communicate </a:t>
            </a:r>
          </a:p>
          <a:p>
            <a:pPr marL="0" indent="0">
              <a:buNone/>
            </a:pPr>
            <a:endParaRPr lang="en-GB" sz="2400" dirty="0"/>
          </a:p>
          <a:p>
            <a:endParaRPr lang="en-GB" sz="2400" dirty="0"/>
          </a:p>
        </p:txBody>
      </p:sp>
    </p:spTree>
    <p:extLst>
      <p:ext uri="{BB962C8B-B14F-4D97-AF65-F5344CB8AC3E}">
        <p14:creationId xmlns:p14="http://schemas.microsoft.com/office/powerpoint/2010/main" val="10377216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2270FD-E179-49F1-991B-F59CB5E1A5BF}"/>
              </a:ext>
            </a:extLst>
          </p:cNvPr>
          <p:cNvSpPr>
            <a:spLocks noGrp="1"/>
          </p:cNvSpPr>
          <p:nvPr>
            <p:ph idx="1"/>
          </p:nvPr>
        </p:nvSpPr>
        <p:spPr>
          <a:xfrm>
            <a:off x="2732948" y="3086334"/>
            <a:ext cx="6746223" cy="765051"/>
          </a:xfrm>
        </p:spPr>
        <p:txBody>
          <a:bodyPr anchor="ctr">
            <a:normAutofit/>
          </a:bodyPr>
          <a:lstStyle/>
          <a:p>
            <a:pPr marL="0" indent="0">
              <a:buNone/>
            </a:pPr>
            <a:r>
              <a:rPr lang="en-GB" sz="2400" b="1" dirty="0">
                <a:solidFill>
                  <a:srgbClr val="7030A0"/>
                </a:solidFill>
              </a:rPr>
              <a:t>What do children and young people say? </a:t>
            </a:r>
          </a:p>
          <a:p>
            <a:pPr marL="0" indent="0">
              <a:lnSpc>
                <a:spcPct val="110000"/>
              </a:lnSpc>
              <a:buNone/>
            </a:pPr>
            <a:endParaRPr lang="en-GB" sz="1800" dirty="0"/>
          </a:p>
          <a:p>
            <a:endParaRPr lang="en-GB" sz="2400" dirty="0"/>
          </a:p>
        </p:txBody>
      </p:sp>
      <p:sp>
        <p:nvSpPr>
          <p:cNvPr id="22" name="Speech Bubble: Oval 21">
            <a:extLst>
              <a:ext uri="{FF2B5EF4-FFF2-40B4-BE49-F238E27FC236}">
                <a16:creationId xmlns:a16="http://schemas.microsoft.com/office/drawing/2014/main" id="{A0F054F3-4A4E-45BC-998B-B547271F3539}"/>
              </a:ext>
            </a:extLst>
          </p:cNvPr>
          <p:cNvSpPr/>
          <p:nvPr/>
        </p:nvSpPr>
        <p:spPr>
          <a:xfrm>
            <a:off x="7611649" y="3301353"/>
            <a:ext cx="2741143" cy="2385859"/>
          </a:xfrm>
          <a:prstGeom prst="wedgeEllipseCallout">
            <a:avLst>
              <a:gd name="adj1" fmla="val -27735"/>
              <a:gd name="adj2" fmla="val 52368"/>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400" dirty="0"/>
              <a:t>“Sometimes the kid doesn’t know the answer, you don’t need to solve the problem, just try to understand and be there without judgement”.  </a:t>
            </a:r>
          </a:p>
        </p:txBody>
      </p:sp>
      <p:sp>
        <p:nvSpPr>
          <p:cNvPr id="23" name="Speech Bubble: Oval 22">
            <a:extLst>
              <a:ext uri="{FF2B5EF4-FFF2-40B4-BE49-F238E27FC236}">
                <a16:creationId xmlns:a16="http://schemas.microsoft.com/office/drawing/2014/main" id="{898CADA4-10B5-48AB-B82D-EFDFF2275385}"/>
              </a:ext>
            </a:extLst>
          </p:cNvPr>
          <p:cNvSpPr/>
          <p:nvPr/>
        </p:nvSpPr>
        <p:spPr>
          <a:xfrm>
            <a:off x="9349441" y="77269"/>
            <a:ext cx="2741143" cy="2431008"/>
          </a:xfrm>
          <a:prstGeom prst="wedgeEllipseCallou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100" dirty="0"/>
              <a:t>“Our parents are human and we drive them up the wall, but it hurts when they say things like ‘don’t use that (mental health) as an excuse’. When you express an opinion they say ‘don’t talk back’, but I’m trying to express how I feel. It’s like my feelings aren’t valid.”  </a:t>
            </a:r>
          </a:p>
        </p:txBody>
      </p:sp>
      <p:sp>
        <p:nvSpPr>
          <p:cNvPr id="24" name="Speech Bubble: Oval 23">
            <a:extLst>
              <a:ext uri="{FF2B5EF4-FFF2-40B4-BE49-F238E27FC236}">
                <a16:creationId xmlns:a16="http://schemas.microsoft.com/office/drawing/2014/main" id="{D0F5FA49-D92F-426F-95D7-0BB574518A66}"/>
              </a:ext>
            </a:extLst>
          </p:cNvPr>
          <p:cNvSpPr/>
          <p:nvPr/>
        </p:nvSpPr>
        <p:spPr>
          <a:xfrm>
            <a:off x="2560397" y="3320559"/>
            <a:ext cx="2367227" cy="2028497"/>
          </a:xfrm>
          <a:prstGeom prst="wedgeEllipseCallou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600" dirty="0"/>
              <a:t>“There’s always a reason behind the behaviour, I think it helps to understand that”. </a:t>
            </a:r>
          </a:p>
        </p:txBody>
      </p:sp>
      <p:sp>
        <p:nvSpPr>
          <p:cNvPr id="25" name="Speech Bubble: Oval 24">
            <a:extLst>
              <a:ext uri="{FF2B5EF4-FFF2-40B4-BE49-F238E27FC236}">
                <a16:creationId xmlns:a16="http://schemas.microsoft.com/office/drawing/2014/main" id="{11B7BDF3-2338-46DF-8896-D5F4C598EE68}"/>
              </a:ext>
            </a:extLst>
          </p:cNvPr>
          <p:cNvSpPr/>
          <p:nvPr/>
        </p:nvSpPr>
        <p:spPr>
          <a:xfrm>
            <a:off x="1914430" y="90245"/>
            <a:ext cx="2282375" cy="1629103"/>
          </a:xfrm>
          <a:prstGeom prst="wedgeEllipseCallout">
            <a:avLst>
              <a:gd name="adj1" fmla="val 38111"/>
              <a:gd name="adj2" fmla="val 58629"/>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100" dirty="0"/>
              <a:t>“Sometimes my parents can spot if I’m struggling before I do, it helps if they look out for changes” </a:t>
            </a:r>
          </a:p>
        </p:txBody>
      </p:sp>
      <p:sp>
        <p:nvSpPr>
          <p:cNvPr id="26" name="Speech Bubble: Oval 25">
            <a:extLst>
              <a:ext uri="{FF2B5EF4-FFF2-40B4-BE49-F238E27FC236}">
                <a16:creationId xmlns:a16="http://schemas.microsoft.com/office/drawing/2014/main" id="{AB54DE1E-FA25-411B-8EF7-5FDF29373FC8}"/>
              </a:ext>
            </a:extLst>
          </p:cNvPr>
          <p:cNvSpPr/>
          <p:nvPr/>
        </p:nvSpPr>
        <p:spPr>
          <a:xfrm>
            <a:off x="6854408" y="255582"/>
            <a:ext cx="2624763" cy="2175426"/>
          </a:xfrm>
          <a:prstGeom prst="wedgeEllipseCallout">
            <a:avLst>
              <a:gd name="adj1" fmla="val 49623"/>
              <a:gd name="adj2" fmla="val 51532"/>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100" dirty="0"/>
              <a:t>“My parents were really supportive but they didn’t know how to deal with my emotions.. I needed a break, a hug, to know everything will be okay and do things with me they know I like to do”</a:t>
            </a:r>
          </a:p>
        </p:txBody>
      </p:sp>
      <p:sp>
        <p:nvSpPr>
          <p:cNvPr id="27" name="Speech Bubble: Oval 26">
            <a:extLst>
              <a:ext uri="{FF2B5EF4-FFF2-40B4-BE49-F238E27FC236}">
                <a16:creationId xmlns:a16="http://schemas.microsoft.com/office/drawing/2014/main" id="{71DD52D6-23AF-4301-A619-BE837BBD56E3}"/>
              </a:ext>
            </a:extLst>
          </p:cNvPr>
          <p:cNvSpPr/>
          <p:nvPr/>
        </p:nvSpPr>
        <p:spPr>
          <a:xfrm>
            <a:off x="182452" y="3645778"/>
            <a:ext cx="2550496" cy="2187374"/>
          </a:xfrm>
          <a:prstGeom prst="wedgeEllipseCallout">
            <a:avLst>
              <a:gd name="adj1" fmla="val 46400"/>
              <a:gd name="adj2" fmla="val 47016"/>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200" dirty="0"/>
              <a:t>“It’s the little things that help; watching a film together, offering me a cookie! Sometimes talking about it is too hard” </a:t>
            </a:r>
          </a:p>
        </p:txBody>
      </p:sp>
      <p:sp>
        <p:nvSpPr>
          <p:cNvPr id="28" name="Speech Bubble: Oval 27">
            <a:extLst>
              <a:ext uri="{FF2B5EF4-FFF2-40B4-BE49-F238E27FC236}">
                <a16:creationId xmlns:a16="http://schemas.microsoft.com/office/drawing/2014/main" id="{72C6934A-5DA7-419A-AE9D-8DA56124F2F9}"/>
              </a:ext>
            </a:extLst>
          </p:cNvPr>
          <p:cNvSpPr/>
          <p:nvPr/>
        </p:nvSpPr>
        <p:spPr>
          <a:xfrm>
            <a:off x="97548" y="1141068"/>
            <a:ext cx="2720305" cy="2187374"/>
          </a:xfrm>
          <a:prstGeom prst="wedgeEllipseCallout">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100" dirty="0"/>
              <a:t>“When I am not showing signs of anxiety, they expect me to be normal, sometimes I physically can’t and expectations feel too high, especially on top of everything else like school and revision” </a:t>
            </a:r>
          </a:p>
        </p:txBody>
      </p:sp>
      <p:sp>
        <p:nvSpPr>
          <p:cNvPr id="29" name="Speech Bubble: Oval 28">
            <a:extLst>
              <a:ext uri="{FF2B5EF4-FFF2-40B4-BE49-F238E27FC236}">
                <a16:creationId xmlns:a16="http://schemas.microsoft.com/office/drawing/2014/main" id="{F9B9BA32-FABF-42A2-8D1C-A7A522E7C8B6}"/>
              </a:ext>
            </a:extLst>
          </p:cNvPr>
          <p:cNvSpPr/>
          <p:nvPr/>
        </p:nvSpPr>
        <p:spPr>
          <a:xfrm>
            <a:off x="5207486" y="3429000"/>
            <a:ext cx="2098083" cy="1420377"/>
          </a:xfrm>
          <a:prstGeom prst="wedgeEllipseCallout">
            <a:avLst>
              <a:gd name="adj1" fmla="val 33967"/>
              <a:gd name="adj2" fmla="val 58629"/>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400" dirty="0"/>
              <a:t>“Sometimes I just need some time alone and to feel supported” </a:t>
            </a:r>
          </a:p>
        </p:txBody>
      </p:sp>
      <p:sp>
        <p:nvSpPr>
          <p:cNvPr id="31" name="Speech Bubble: Oval 30">
            <a:extLst>
              <a:ext uri="{FF2B5EF4-FFF2-40B4-BE49-F238E27FC236}">
                <a16:creationId xmlns:a16="http://schemas.microsoft.com/office/drawing/2014/main" id="{1A6B62BD-2D16-4CB5-9786-EEBE28DA4997}"/>
              </a:ext>
            </a:extLst>
          </p:cNvPr>
          <p:cNvSpPr/>
          <p:nvPr/>
        </p:nvSpPr>
        <p:spPr>
          <a:xfrm>
            <a:off x="9990213" y="3353148"/>
            <a:ext cx="1909352" cy="1266930"/>
          </a:xfrm>
          <a:prstGeom prst="wedgeEllipseCallout">
            <a:avLst>
              <a:gd name="adj1" fmla="val 40414"/>
              <a:gd name="adj2" fmla="val 58629"/>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400" dirty="0"/>
              <a:t>“I just needed to know they’re there”</a:t>
            </a:r>
          </a:p>
        </p:txBody>
      </p:sp>
      <p:sp>
        <p:nvSpPr>
          <p:cNvPr id="33" name="Speech Bubble: Oval 32">
            <a:extLst>
              <a:ext uri="{FF2B5EF4-FFF2-40B4-BE49-F238E27FC236}">
                <a16:creationId xmlns:a16="http://schemas.microsoft.com/office/drawing/2014/main" id="{CCBCB2C5-0E30-4B1F-AA1C-3E6198DE54F5}"/>
              </a:ext>
            </a:extLst>
          </p:cNvPr>
          <p:cNvSpPr/>
          <p:nvPr/>
        </p:nvSpPr>
        <p:spPr>
          <a:xfrm>
            <a:off x="4361324" y="685679"/>
            <a:ext cx="2624763" cy="1950901"/>
          </a:xfrm>
          <a:prstGeom prst="wedgeEllipseCallout">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marL="0" indent="0" algn="ctr">
              <a:lnSpc>
                <a:spcPct val="110000"/>
              </a:lnSpc>
              <a:buNone/>
            </a:pPr>
            <a:r>
              <a:rPr lang="en-GB" sz="1100" dirty="0"/>
              <a:t>“</a:t>
            </a:r>
            <a:r>
              <a:rPr lang="en-GB" sz="1200" dirty="0"/>
              <a:t>Every time my parents did something, it is wrong - They were trying and it wasn’t their fault, it felt this way because of how I was feeling”</a:t>
            </a:r>
            <a:endParaRPr lang="en-GB" sz="1100" dirty="0"/>
          </a:p>
        </p:txBody>
      </p:sp>
    </p:spTree>
    <p:extLst>
      <p:ext uri="{BB962C8B-B14F-4D97-AF65-F5344CB8AC3E}">
        <p14:creationId xmlns:p14="http://schemas.microsoft.com/office/powerpoint/2010/main" val="10246803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F606-A147-44E0-986D-D94CA04B6334}"/>
              </a:ext>
            </a:extLst>
          </p:cNvPr>
          <p:cNvSpPr>
            <a:spLocks noGrp="1"/>
          </p:cNvSpPr>
          <p:nvPr>
            <p:ph type="title"/>
          </p:nvPr>
        </p:nvSpPr>
        <p:spPr>
          <a:xfrm>
            <a:off x="609600" y="1120009"/>
            <a:ext cx="4113560" cy="3366266"/>
          </a:xfrm>
        </p:spPr>
        <p:txBody>
          <a:bodyPr>
            <a:noAutofit/>
          </a:bodyPr>
          <a:lstStyle/>
          <a:p>
            <a:pPr algn="ctr"/>
            <a:r>
              <a:rPr lang="en-GB" b="1" dirty="0">
                <a:solidFill>
                  <a:schemeClr val="accent2"/>
                </a:solidFill>
              </a:rPr>
              <a:t>Tips for Supporting your </a:t>
            </a:r>
            <a:br>
              <a:rPr lang="en-GB" b="1" dirty="0">
                <a:solidFill>
                  <a:schemeClr val="accent2"/>
                </a:solidFill>
              </a:rPr>
            </a:br>
            <a:r>
              <a:rPr lang="en-GB" b="1" dirty="0">
                <a:solidFill>
                  <a:schemeClr val="accent2"/>
                </a:solidFill>
              </a:rPr>
              <a:t>Child’s Mental Health </a:t>
            </a:r>
          </a:p>
        </p:txBody>
      </p:sp>
      <p:sp>
        <p:nvSpPr>
          <p:cNvPr id="3" name="Content Placeholder 2">
            <a:extLst>
              <a:ext uri="{FF2B5EF4-FFF2-40B4-BE49-F238E27FC236}">
                <a16:creationId xmlns:a16="http://schemas.microsoft.com/office/drawing/2014/main" id="{D52270FD-E179-49F1-991B-F59CB5E1A5BF}"/>
              </a:ext>
            </a:extLst>
          </p:cNvPr>
          <p:cNvSpPr>
            <a:spLocks noGrp="1"/>
          </p:cNvSpPr>
          <p:nvPr>
            <p:ph idx="1"/>
          </p:nvPr>
        </p:nvSpPr>
        <p:spPr>
          <a:xfrm>
            <a:off x="4936199" y="914207"/>
            <a:ext cx="6646201" cy="5029586"/>
          </a:xfrm>
        </p:spPr>
        <p:txBody>
          <a:bodyPr anchor="ctr">
            <a:normAutofit fontScale="92500" lnSpcReduction="10000"/>
          </a:bodyPr>
          <a:lstStyle/>
          <a:p>
            <a:pPr marL="0" indent="0">
              <a:buNone/>
            </a:pPr>
            <a:r>
              <a:rPr lang="en-GB" sz="2200" b="1" dirty="0">
                <a:solidFill>
                  <a:srgbClr val="7030A0"/>
                </a:solidFill>
              </a:rPr>
              <a:t>Online Resources </a:t>
            </a:r>
          </a:p>
          <a:p>
            <a:pPr marL="0" indent="0">
              <a:buNone/>
            </a:pPr>
            <a:r>
              <a:rPr lang="en-GB" sz="2200" b="1" dirty="0">
                <a:solidFill>
                  <a:schemeClr val="accent2"/>
                </a:solidFill>
              </a:rPr>
              <a:t>For Parents </a:t>
            </a:r>
          </a:p>
          <a:p>
            <a:pPr lvl="0"/>
            <a:r>
              <a:rPr lang="en-GB" sz="2200" dirty="0"/>
              <a:t>https://youngminds.org.uk/find-help/for-parents/</a:t>
            </a:r>
          </a:p>
          <a:p>
            <a:pPr lvl="0"/>
            <a:r>
              <a:rPr lang="en-GB" sz="2200" dirty="0"/>
              <a:t>https://nottalone.org.uk/?a=pc</a:t>
            </a:r>
          </a:p>
          <a:p>
            <a:pPr marL="0" lvl="0" indent="0">
              <a:buNone/>
            </a:pPr>
            <a:r>
              <a:rPr lang="en-GB" sz="2200" b="1" dirty="0">
                <a:solidFill>
                  <a:schemeClr val="accent2"/>
                </a:solidFill>
              </a:rPr>
              <a:t>Mental Health Support for Adults  </a:t>
            </a:r>
          </a:p>
          <a:p>
            <a:r>
              <a:rPr lang="en-GB" sz="2200" dirty="0"/>
              <a:t>https://www.nottinghamshirehealthcare.nhs.uk/nottingham-city-and-county </a:t>
            </a:r>
          </a:p>
          <a:p>
            <a:r>
              <a:rPr lang="en-GB" sz="2200" dirty="0"/>
              <a:t>https://www.trentpts.co.uk/self-referral</a:t>
            </a:r>
          </a:p>
          <a:p>
            <a:pPr marL="0" indent="0">
              <a:buNone/>
            </a:pPr>
            <a:endParaRPr lang="en-GB" sz="2200" dirty="0"/>
          </a:p>
          <a:p>
            <a:pPr marL="0" indent="0">
              <a:buNone/>
            </a:pPr>
            <a:r>
              <a:rPr lang="en-GB" sz="2200" b="1" dirty="0">
                <a:solidFill>
                  <a:schemeClr val="accent2"/>
                </a:solidFill>
              </a:rPr>
              <a:t>Self-Referral to CAMHS</a:t>
            </a:r>
          </a:p>
          <a:p>
            <a:r>
              <a:rPr lang="en-GB" sz="2200" dirty="0"/>
              <a:t>https://www.nottinghamshirehealthcare.nhs.uk/camhs-self-referral </a:t>
            </a:r>
          </a:p>
          <a:p>
            <a:r>
              <a:rPr lang="en-GB" sz="2200" dirty="0"/>
              <a:t>MHST </a:t>
            </a:r>
            <a:r>
              <a:rPr lang="en-GB" sz="1100" dirty="0">
                <a:hlinkClick r:id="rId3"/>
              </a:rPr>
              <a:t>CAMHS - Mental Health Support Teams | Nottinghamshire Healthcare NHS Foundation Trust</a:t>
            </a:r>
            <a:endParaRPr lang="en-GB" sz="1100" b="0" dirty="0"/>
          </a:p>
          <a:p>
            <a:endParaRPr lang="en-GB" sz="2200" dirty="0"/>
          </a:p>
          <a:p>
            <a:pPr marL="0" indent="0">
              <a:buNone/>
            </a:pPr>
            <a:endParaRPr lang="en-GB" sz="2200" dirty="0"/>
          </a:p>
          <a:p>
            <a:pPr marL="0" indent="0">
              <a:buNone/>
            </a:pPr>
            <a:endParaRPr lang="en-GB" sz="2200" dirty="0"/>
          </a:p>
          <a:p>
            <a:endParaRPr lang="en-GB" sz="2000" dirty="0"/>
          </a:p>
          <a:p>
            <a:endParaRPr lang="en-GB" sz="2000" dirty="0"/>
          </a:p>
          <a:p>
            <a:endParaRPr lang="en-GB" sz="2000" dirty="0"/>
          </a:p>
        </p:txBody>
      </p:sp>
    </p:spTree>
    <p:extLst>
      <p:ext uri="{BB962C8B-B14F-4D97-AF65-F5344CB8AC3E}">
        <p14:creationId xmlns:p14="http://schemas.microsoft.com/office/powerpoint/2010/main" val="23117149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F606-A147-44E0-986D-D94CA04B6334}"/>
              </a:ext>
            </a:extLst>
          </p:cNvPr>
          <p:cNvSpPr>
            <a:spLocks noGrp="1"/>
          </p:cNvSpPr>
          <p:nvPr>
            <p:ph type="title"/>
          </p:nvPr>
        </p:nvSpPr>
        <p:spPr>
          <a:xfrm>
            <a:off x="0" y="1477270"/>
            <a:ext cx="4178629" cy="3018430"/>
          </a:xfrm>
        </p:spPr>
        <p:txBody>
          <a:bodyPr>
            <a:normAutofit fontScale="90000"/>
          </a:bodyPr>
          <a:lstStyle/>
          <a:p>
            <a:pPr algn="ctr"/>
            <a:r>
              <a:rPr lang="en-GB" b="1" dirty="0">
                <a:solidFill>
                  <a:srgbClr val="7030A0"/>
                </a:solidFill>
              </a:rPr>
              <a:t>Tips for Supporting your </a:t>
            </a:r>
            <a:br>
              <a:rPr lang="en-GB" b="1" dirty="0">
                <a:solidFill>
                  <a:srgbClr val="7030A0"/>
                </a:solidFill>
              </a:rPr>
            </a:br>
            <a:r>
              <a:rPr lang="en-GB" b="1" dirty="0">
                <a:solidFill>
                  <a:srgbClr val="7030A0"/>
                </a:solidFill>
              </a:rPr>
              <a:t>Child’s Mental Health </a:t>
            </a:r>
          </a:p>
        </p:txBody>
      </p:sp>
      <p:sp>
        <p:nvSpPr>
          <p:cNvPr id="3" name="Content Placeholder 2">
            <a:extLst>
              <a:ext uri="{FF2B5EF4-FFF2-40B4-BE49-F238E27FC236}">
                <a16:creationId xmlns:a16="http://schemas.microsoft.com/office/drawing/2014/main" id="{D52270FD-E179-49F1-991B-F59CB5E1A5BF}"/>
              </a:ext>
            </a:extLst>
          </p:cNvPr>
          <p:cNvSpPr>
            <a:spLocks noGrp="1"/>
          </p:cNvSpPr>
          <p:nvPr>
            <p:ph idx="1"/>
          </p:nvPr>
        </p:nvSpPr>
        <p:spPr>
          <a:xfrm>
            <a:off x="4178629" y="371474"/>
            <a:ext cx="8198069" cy="5504375"/>
          </a:xfrm>
        </p:spPr>
        <p:txBody>
          <a:bodyPr anchor="ctr">
            <a:normAutofit/>
          </a:bodyPr>
          <a:lstStyle/>
          <a:p>
            <a:pPr marL="0" indent="0">
              <a:buNone/>
            </a:pPr>
            <a:r>
              <a:rPr lang="en-GB" sz="2000" b="1" dirty="0">
                <a:solidFill>
                  <a:schemeClr val="accent2"/>
                </a:solidFill>
              </a:rPr>
              <a:t>Recommended Reading</a:t>
            </a:r>
          </a:p>
          <a:p>
            <a:pPr marL="0" indent="0">
              <a:buNone/>
            </a:pPr>
            <a:r>
              <a:rPr lang="en-GB" sz="2000" b="1" dirty="0">
                <a:solidFill>
                  <a:srgbClr val="7030A0"/>
                </a:solidFill>
              </a:rPr>
              <a:t>Infant and Primary </a:t>
            </a:r>
          </a:p>
          <a:p>
            <a:r>
              <a:rPr lang="en-GB" sz="2000" dirty="0"/>
              <a:t>Helping Your Child with Fears and Worries - </a:t>
            </a:r>
            <a:r>
              <a:rPr lang="en-GB" sz="2000" b="1" dirty="0"/>
              <a:t>Cathy Creswell</a:t>
            </a:r>
          </a:p>
          <a:p>
            <a:endParaRPr lang="en-GB" sz="2000" b="1" dirty="0"/>
          </a:p>
          <a:p>
            <a:r>
              <a:rPr lang="en-GB" sz="2000" dirty="0"/>
              <a:t>Starving the (anxiety, depression, stress, anger or exam stress) Gremlin – </a:t>
            </a:r>
            <a:r>
              <a:rPr lang="en-GB" sz="2000" b="1" dirty="0"/>
              <a:t>Kate Collins-Donnelly</a:t>
            </a:r>
          </a:p>
          <a:p>
            <a:endParaRPr lang="en-GB" sz="2000" b="1" dirty="0"/>
          </a:p>
          <a:p>
            <a:r>
              <a:rPr lang="en-GB" sz="2000" dirty="0"/>
              <a:t>You’re a Star/ Don’t Worry be Happy/ Be Strong / Be Yourself  / Be Brave / Sometimes I’m Anxious – </a:t>
            </a:r>
            <a:r>
              <a:rPr lang="en-GB" sz="2000" b="1" dirty="0"/>
              <a:t>Poppy O’Neill</a:t>
            </a:r>
          </a:p>
          <a:p>
            <a:endParaRPr lang="en-GB" sz="2000" b="1" dirty="0"/>
          </a:p>
          <a:p>
            <a:r>
              <a:rPr lang="en-GB" sz="2000" dirty="0"/>
              <a:t>The Incredible Years </a:t>
            </a:r>
            <a:r>
              <a:rPr lang="en-GB" sz="2000" b="1" dirty="0"/>
              <a:t>- Webster-Stratton </a:t>
            </a:r>
            <a:r>
              <a:rPr lang="en-GB" sz="2000" dirty="0"/>
              <a:t>(for behaviour that challenges) </a:t>
            </a:r>
            <a:endParaRPr lang="en-GB" sz="2000" b="1" dirty="0"/>
          </a:p>
          <a:p>
            <a:pPr marL="0" indent="0">
              <a:buNone/>
            </a:pPr>
            <a:endParaRPr lang="en-GB" sz="2000" dirty="0"/>
          </a:p>
          <a:p>
            <a:endParaRPr lang="en-GB" sz="2000" dirty="0"/>
          </a:p>
        </p:txBody>
      </p:sp>
    </p:spTree>
    <p:extLst>
      <p:ext uri="{BB962C8B-B14F-4D97-AF65-F5344CB8AC3E}">
        <p14:creationId xmlns:p14="http://schemas.microsoft.com/office/powerpoint/2010/main" val="27015470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F606-A147-44E0-986D-D94CA04B6334}"/>
              </a:ext>
            </a:extLst>
          </p:cNvPr>
          <p:cNvSpPr>
            <a:spLocks noGrp="1"/>
          </p:cNvSpPr>
          <p:nvPr>
            <p:ph type="title"/>
          </p:nvPr>
        </p:nvSpPr>
        <p:spPr>
          <a:xfrm>
            <a:off x="364796" y="1691582"/>
            <a:ext cx="3595973" cy="3018430"/>
          </a:xfrm>
        </p:spPr>
        <p:txBody>
          <a:bodyPr>
            <a:normAutofit/>
          </a:bodyPr>
          <a:lstStyle/>
          <a:p>
            <a:pPr algn="ctr"/>
            <a:r>
              <a:rPr lang="en-GB" b="1" dirty="0">
                <a:solidFill>
                  <a:srgbClr val="7030A0"/>
                </a:solidFill>
              </a:rPr>
              <a:t>When should you get support?</a:t>
            </a:r>
          </a:p>
        </p:txBody>
      </p:sp>
      <p:sp>
        <p:nvSpPr>
          <p:cNvPr id="3" name="Content Placeholder 2">
            <a:extLst>
              <a:ext uri="{FF2B5EF4-FFF2-40B4-BE49-F238E27FC236}">
                <a16:creationId xmlns:a16="http://schemas.microsoft.com/office/drawing/2014/main" id="{D52270FD-E179-49F1-991B-F59CB5E1A5BF}"/>
              </a:ext>
            </a:extLst>
          </p:cNvPr>
          <p:cNvSpPr>
            <a:spLocks noGrp="1"/>
          </p:cNvSpPr>
          <p:nvPr>
            <p:ph idx="1"/>
          </p:nvPr>
        </p:nvSpPr>
        <p:spPr>
          <a:xfrm>
            <a:off x="3960769" y="410649"/>
            <a:ext cx="8198069" cy="6036701"/>
          </a:xfrm>
        </p:spPr>
        <p:txBody>
          <a:bodyPr anchor="ctr">
            <a:normAutofit/>
          </a:bodyPr>
          <a:lstStyle/>
          <a:p>
            <a:pPr marL="0" indent="0">
              <a:buNone/>
            </a:pPr>
            <a:r>
              <a:rPr lang="en-GB" sz="2000" b="1" dirty="0">
                <a:solidFill>
                  <a:schemeClr val="accent2"/>
                </a:solidFill>
              </a:rPr>
              <a:t>A referral to the MHST might be helpful if…</a:t>
            </a:r>
          </a:p>
          <a:p>
            <a:r>
              <a:rPr lang="en-GB" sz="2000" dirty="0"/>
              <a:t>It’s having an impact on their life</a:t>
            </a:r>
          </a:p>
          <a:p>
            <a:r>
              <a:rPr lang="en-GB" sz="2000" dirty="0"/>
              <a:t>You’ve spoken to school about what other support has/can be put in place</a:t>
            </a:r>
          </a:p>
          <a:p>
            <a:r>
              <a:rPr lang="en-GB" sz="2000" dirty="0"/>
              <a:t>You’ve explored any possible underlying problems with your GP such as physical health problems</a:t>
            </a:r>
          </a:p>
          <a:p>
            <a:r>
              <a:rPr lang="en-GB" sz="2000" dirty="0"/>
              <a:t>You’ve spoken to your child and they want support</a:t>
            </a:r>
          </a:p>
          <a:p>
            <a:r>
              <a:rPr lang="en-GB" sz="2000" dirty="0"/>
              <a:t>You have a specific goal or target area in mind e.g. sleep  </a:t>
            </a:r>
          </a:p>
          <a:p>
            <a:endParaRPr lang="en-GB" sz="2000" dirty="0"/>
          </a:p>
          <a:p>
            <a:endParaRPr lang="en-GB" sz="2000" dirty="0"/>
          </a:p>
        </p:txBody>
      </p:sp>
    </p:spTree>
    <p:extLst>
      <p:ext uri="{BB962C8B-B14F-4D97-AF65-F5344CB8AC3E}">
        <p14:creationId xmlns:p14="http://schemas.microsoft.com/office/powerpoint/2010/main" val="29416891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4700" y="761999"/>
            <a:ext cx="3759200" cy="5368413"/>
          </a:xfrm>
        </p:spPr>
        <p:txBody>
          <a:bodyPr>
            <a:normAutofit/>
          </a:bodyPr>
          <a:lstStyle/>
          <a:p>
            <a:pPr algn="ctr"/>
            <a:r>
              <a:rPr lang="en-GB" b="1" dirty="0">
                <a:solidFill>
                  <a:schemeClr val="accent2"/>
                </a:solidFill>
                <a:latin typeface="+mn-lt"/>
              </a:rPr>
              <a:t>Take home messages</a:t>
            </a:r>
          </a:p>
        </p:txBody>
      </p:sp>
      <p:sp>
        <p:nvSpPr>
          <p:cNvPr id="3" name="Content Placeholder 2"/>
          <p:cNvSpPr>
            <a:spLocks noGrp="1"/>
          </p:cNvSpPr>
          <p:nvPr>
            <p:ph idx="1"/>
          </p:nvPr>
        </p:nvSpPr>
        <p:spPr>
          <a:xfrm>
            <a:off x="5363497" y="446007"/>
            <a:ext cx="6053804" cy="3581498"/>
          </a:xfrm>
        </p:spPr>
        <p:txBody>
          <a:bodyPr anchor="ctr">
            <a:normAutofit/>
          </a:bodyPr>
          <a:lstStyle/>
          <a:p>
            <a:pPr marL="0" indent="0" algn="ctr">
              <a:buNone/>
            </a:pPr>
            <a:r>
              <a:rPr lang="en-GB" b="1" dirty="0">
                <a:solidFill>
                  <a:srgbClr val="7030A0"/>
                </a:solidFill>
                <a:cs typeface="Times New Roman" panose="02020603050405020304" pitchFamily="18" charset="0"/>
              </a:rPr>
              <a:t>What will you take away from today’s session?</a:t>
            </a:r>
          </a:p>
          <a:p>
            <a:pPr marL="0" indent="0">
              <a:buNone/>
            </a:pPr>
            <a:endParaRPr lang="en-GB" sz="2000" dirty="0"/>
          </a:p>
        </p:txBody>
      </p:sp>
      <p:pic>
        <p:nvPicPr>
          <p:cNvPr id="10" name="Picture 2" descr="Image result for sticky note drawing">
            <a:hlinkClick r:id="rId3"/>
            <a:extLst>
              <a:ext uri="{FF2B5EF4-FFF2-40B4-BE49-F238E27FC236}">
                <a16:creationId xmlns:a16="http://schemas.microsoft.com/office/drawing/2014/main" id="{44052FA5-0799-4DA8-996F-C7BC2B73DDE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80252" y="2787469"/>
            <a:ext cx="5420293" cy="2055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4305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0" y="1613083"/>
            <a:ext cx="3759200" cy="3185520"/>
          </a:xfrm>
        </p:spPr>
        <p:txBody>
          <a:bodyPr>
            <a:normAutofit/>
          </a:bodyPr>
          <a:lstStyle/>
          <a:p>
            <a:pPr algn="ctr"/>
            <a:r>
              <a:rPr lang="en-GB" sz="4800" b="1" dirty="0">
                <a:solidFill>
                  <a:srgbClr val="7030A0"/>
                </a:solidFill>
                <a:latin typeface="+mn-lt"/>
              </a:rPr>
              <a:t>Q &amp; A</a:t>
            </a:r>
          </a:p>
        </p:txBody>
      </p:sp>
      <p:sp>
        <p:nvSpPr>
          <p:cNvPr id="3" name="Content Placeholder 2"/>
          <p:cNvSpPr>
            <a:spLocks noGrp="1"/>
          </p:cNvSpPr>
          <p:nvPr>
            <p:ph idx="1"/>
          </p:nvPr>
        </p:nvSpPr>
        <p:spPr>
          <a:xfrm>
            <a:off x="3348036" y="1415094"/>
            <a:ext cx="6883402" cy="3581498"/>
          </a:xfrm>
        </p:spPr>
        <p:txBody>
          <a:bodyPr anchor="ctr">
            <a:normAutofit/>
          </a:bodyPr>
          <a:lstStyle/>
          <a:p>
            <a:pPr marL="0" indent="0" algn="ctr">
              <a:buNone/>
            </a:pPr>
            <a:r>
              <a:rPr lang="en-GB" sz="3200" b="1" dirty="0">
                <a:solidFill>
                  <a:schemeClr val="accent2"/>
                </a:solidFill>
              </a:rPr>
              <a:t>Does anyone have any </a:t>
            </a:r>
          </a:p>
          <a:p>
            <a:pPr marL="0" indent="0" algn="ctr">
              <a:buNone/>
            </a:pPr>
            <a:r>
              <a:rPr lang="en-GB" sz="3200" b="1" dirty="0">
                <a:solidFill>
                  <a:schemeClr val="accent2"/>
                </a:solidFill>
              </a:rPr>
              <a:t>Questions they would like to ask us at this time?</a:t>
            </a:r>
          </a:p>
        </p:txBody>
      </p:sp>
      <p:pic>
        <p:nvPicPr>
          <p:cNvPr id="4" name="Picture 3">
            <a:extLst>
              <a:ext uri="{FF2B5EF4-FFF2-40B4-BE49-F238E27FC236}">
                <a16:creationId xmlns:a16="http://schemas.microsoft.com/office/drawing/2014/main" id="{F04F55F4-8F9A-4861-8557-EEAFBD584A61}"/>
              </a:ext>
            </a:extLst>
          </p:cNvPr>
          <p:cNvPicPr>
            <a:picLocks noChangeAspect="1"/>
          </p:cNvPicPr>
          <p:nvPr/>
        </p:nvPicPr>
        <p:blipFill>
          <a:blip r:embed="rId3"/>
          <a:stretch>
            <a:fillRect/>
          </a:stretch>
        </p:blipFill>
        <p:spPr>
          <a:xfrm>
            <a:off x="10231438" y="2085975"/>
            <a:ext cx="1798690" cy="1802797"/>
          </a:xfrm>
          <a:prstGeom prst="rect">
            <a:avLst/>
          </a:prstGeom>
        </p:spPr>
      </p:pic>
    </p:spTree>
    <p:extLst>
      <p:ext uri="{BB962C8B-B14F-4D97-AF65-F5344CB8AC3E}">
        <p14:creationId xmlns:p14="http://schemas.microsoft.com/office/powerpoint/2010/main" val="32030525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0014" y="-397650"/>
            <a:ext cx="3759200" cy="3097988"/>
          </a:xfrm>
        </p:spPr>
        <p:txBody>
          <a:bodyPr>
            <a:normAutofit/>
          </a:bodyPr>
          <a:lstStyle/>
          <a:p>
            <a:pPr algn="ctr"/>
            <a:r>
              <a:rPr lang="en-GB" b="1" dirty="0">
                <a:solidFill>
                  <a:schemeClr val="accent2"/>
                </a:solidFill>
                <a:latin typeface="+mn-lt"/>
              </a:rPr>
              <a:t>Feedback</a:t>
            </a:r>
            <a:r>
              <a:rPr lang="en-GB" dirty="0">
                <a:solidFill>
                  <a:schemeClr val="accent2"/>
                </a:solidFill>
                <a:latin typeface="+mn-lt"/>
              </a:rPr>
              <a:t> </a:t>
            </a:r>
          </a:p>
        </p:txBody>
      </p:sp>
      <p:sp>
        <p:nvSpPr>
          <p:cNvPr id="7" name="TextBox 6">
            <a:extLst>
              <a:ext uri="{FF2B5EF4-FFF2-40B4-BE49-F238E27FC236}">
                <a16:creationId xmlns:a16="http://schemas.microsoft.com/office/drawing/2014/main" id="{ACBA0487-12CD-4967-96FA-0DB162D803B5}"/>
              </a:ext>
            </a:extLst>
          </p:cNvPr>
          <p:cNvSpPr txBox="1"/>
          <p:nvPr/>
        </p:nvSpPr>
        <p:spPr>
          <a:xfrm>
            <a:off x="5817475" y="1048789"/>
            <a:ext cx="5344511" cy="5170646"/>
          </a:xfrm>
          <a:prstGeom prst="rect">
            <a:avLst/>
          </a:prstGeom>
          <a:noFill/>
        </p:spPr>
        <p:txBody>
          <a:bodyPr wrap="square" rtlCol="0">
            <a:spAutoFit/>
          </a:bodyPr>
          <a:lstStyle/>
          <a:p>
            <a:pPr algn="ctr"/>
            <a:r>
              <a:rPr lang="en-GB" sz="2000" dirty="0"/>
              <a:t>Your feedback is </a:t>
            </a:r>
            <a:r>
              <a:rPr lang="en-GB" sz="2000" b="1" dirty="0"/>
              <a:t>very</a:t>
            </a:r>
            <a:r>
              <a:rPr lang="en-GB" sz="2000" dirty="0"/>
              <a:t> important to us, so we can improve and continue to meet the needs of parents and carers. </a:t>
            </a:r>
          </a:p>
          <a:p>
            <a:pPr algn="ctr"/>
            <a:endParaRPr lang="en-GB" sz="2000" dirty="0"/>
          </a:p>
          <a:p>
            <a:pPr algn="ctr"/>
            <a:r>
              <a:rPr lang="en-GB" sz="2000" dirty="0"/>
              <a:t>Please take 5 minutes to feedback on today’s session by following the link below or opening your phone camera to the QR code below</a:t>
            </a:r>
          </a:p>
          <a:p>
            <a:pPr algn="ctr"/>
            <a:endParaRPr lang="en-GB" sz="2000" dirty="0"/>
          </a:p>
          <a:p>
            <a:pPr algn="ctr"/>
            <a:r>
              <a:rPr lang="en-GB" sz="2000" dirty="0">
                <a:hlinkClick r:id="rId3"/>
              </a:rPr>
              <a:t>https://forms.office.com/e/tbuQBuf7V3</a:t>
            </a:r>
            <a:r>
              <a:rPr lang="en-GB" sz="2000" dirty="0"/>
              <a:t> </a:t>
            </a:r>
          </a:p>
          <a:p>
            <a:pPr algn="ctr"/>
            <a:endParaRPr lang="en-GB" sz="2000" dirty="0"/>
          </a:p>
          <a:p>
            <a:pPr algn="ctr"/>
            <a:endParaRPr lang="en-GB" sz="2000" dirty="0"/>
          </a:p>
          <a:p>
            <a:pPr algn="ctr"/>
            <a:endParaRPr lang="en-GB" dirty="0"/>
          </a:p>
          <a:p>
            <a:pPr algn="ctr"/>
            <a:endParaRPr lang="en-GB" dirty="0"/>
          </a:p>
          <a:p>
            <a:pPr algn="ctr"/>
            <a:endParaRPr lang="en-GB" dirty="0"/>
          </a:p>
          <a:p>
            <a:pPr algn="ctr"/>
            <a:endParaRPr lang="en-GB" dirty="0"/>
          </a:p>
          <a:p>
            <a:pPr algn="ctr"/>
            <a:endParaRPr lang="en-GB" dirty="0"/>
          </a:p>
        </p:txBody>
      </p:sp>
      <p:graphicFrame>
        <p:nvGraphicFramePr>
          <p:cNvPr id="6" name="Content Placeholder 2">
            <a:extLst>
              <a:ext uri="{FF2B5EF4-FFF2-40B4-BE49-F238E27FC236}">
                <a16:creationId xmlns:a16="http://schemas.microsoft.com/office/drawing/2014/main" id="{86FF7FDA-EF80-008C-B5EE-0C8AD05C6728}"/>
              </a:ext>
            </a:extLst>
          </p:cNvPr>
          <p:cNvGraphicFramePr>
            <a:graphicFrameLocks/>
          </p:cNvGraphicFramePr>
          <p:nvPr>
            <p:extLst>
              <p:ext uri="{D42A27DB-BD31-4B8C-83A1-F6EECF244321}">
                <p14:modId xmlns:p14="http://schemas.microsoft.com/office/powerpoint/2010/main" val="199053105"/>
              </p:ext>
            </p:extLst>
          </p:nvPr>
        </p:nvGraphicFramePr>
        <p:xfrm>
          <a:off x="-4731543" y="2337998"/>
          <a:ext cx="8596312" cy="38814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Picture 7">
            <a:extLst>
              <a:ext uri="{FF2B5EF4-FFF2-40B4-BE49-F238E27FC236}">
                <a16:creationId xmlns:a16="http://schemas.microsoft.com/office/drawing/2014/main" id="{2C87B632-3541-3220-EAA8-101391453C2B}"/>
              </a:ext>
            </a:extLst>
          </p:cNvPr>
          <p:cNvPicPr>
            <a:picLocks noChangeAspect="1"/>
          </p:cNvPicPr>
          <p:nvPr/>
        </p:nvPicPr>
        <p:blipFill>
          <a:blip r:embed="rId9"/>
          <a:stretch>
            <a:fillRect/>
          </a:stretch>
        </p:blipFill>
        <p:spPr>
          <a:xfrm>
            <a:off x="1277570" y="1588877"/>
            <a:ext cx="3847109" cy="3847109"/>
          </a:xfrm>
          <a:prstGeom prst="rect">
            <a:avLst/>
          </a:prstGeom>
        </p:spPr>
      </p:pic>
    </p:spTree>
    <p:extLst>
      <p:ext uri="{BB962C8B-B14F-4D97-AF65-F5344CB8AC3E}">
        <p14:creationId xmlns:p14="http://schemas.microsoft.com/office/powerpoint/2010/main" val="23478361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entury Gothic - accessible">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4877</TotalTime>
  <Words>4371</Words>
  <Application>Microsoft Office PowerPoint</Application>
  <PresentationFormat>Widescreen</PresentationFormat>
  <Paragraphs>365</Paragraphs>
  <Slides>28</Slides>
  <Notes>28</Notes>
  <HiddenSlides>2</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Century Gothic</vt:lpstr>
      <vt:lpstr>Times New Roman</vt:lpstr>
      <vt:lpstr>Verdana</vt:lpstr>
      <vt:lpstr>Office Theme</vt:lpstr>
      <vt:lpstr>EMOTIONAL HEALTH AND WELLBEING FOR YOUNG PEOPLE</vt:lpstr>
      <vt:lpstr>Aims and Objectives</vt:lpstr>
      <vt:lpstr>Mental Health Support Team (MHST)</vt:lpstr>
      <vt:lpstr>What is Mental Health? </vt:lpstr>
      <vt:lpstr>Mental Health </vt:lpstr>
      <vt:lpstr>PowerPoint Presentation</vt:lpstr>
      <vt:lpstr>PowerPoint Presentation</vt:lpstr>
      <vt:lpstr>Types of  mental health difficulty</vt:lpstr>
      <vt:lpstr>Anxiety</vt:lpstr>
      <vt:lpstr>How to recognise Anxiety in children </vt:lpstr>
      <vt:lpstr>Anxiety Parenting  Course  </vt:lpstr>
      <vt:lpstr>Challenging Behaviours</vt:lpstr>
      <vt:lpstr>Behaviour Parenting Course</vt:lpstr>
      <vt:lpstr>SEND Anxiety Parenting Course</vt:lpstr>
      <vt:lpstr>Sleep</vt:lpstr>
      <vt:lpstr>Low mood/ Depression</vt:lpstr>
      <vt:lpstr>What is Self-harm?</vt:lpstr>
      <vt:lpstr>Suggested self-sooth techniques</vt:lpstr>
      <vt:lpstr>Suicide</vt:lpstr>
      <vt:lpstr>Tips for Supporting your  Child’s Mental Health </vt:lpstr>
      <vt:lpstr>Tips for Supporting your  Child’s Mental Health </vt:lpstr>
      <vt:lpstr>PowerPoint Presentation</vt:lpstr>
      <vt:lpstr>Tips for Supporting your  Child’s Mental Health </vt:lpstr>
      <vt:lpstr>Tips for Supporting your  Child’s Mental Health </vt:lpstr>
      <vt:lpstr>When should you get support?</vt:lpstr>
      <vt:lpstr>Take home messages</vt:lpstr>
      <vt:lpstr>Q &amp; A</vt:lpstr>
      <vt:lpstr>Feedback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Notts HC FT</dc:title>
  <dc:creator>John Brewin</dc:creator>
  <cp:lastModifiedBy>Chloe Jackson</cp:lastModifiedBy>
  <cp:revision>206</cp:revision>
  <dcterms:created xsi:type="dcterms:W3CDTF">2021-05-18T13:36:15Z</dcterms:created>
  <dcterms:modified xsi:type="dcterms:W3CDTF">2024-03-01T15:49:08Z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78311db-6544-4e6d-bf0e-1e32ecccc9bc_Enabled">
    <vt:lpwstr>true</vt:lpwstr>
  </property>
  <property fmtid="{D5CDD505-2E9C-101B-9397-08002B2CF9AE}" pid="3" name="MSIP_Label_a78311db-6544-4e6d-bf0e-1e32ecccc9bc_SetDate">
    <vt:lpwstr>2021-05-18T13:36:14Z</vt:lpwstr>
  </property>
  <property fmtid="{D5CDD505-2E9C-101B-9397-08002B2CF9AE}" pid="4" name="MSIP_Label_a78311db-6544-4e6d-bf0e-1e32ecccc9bc_Method">
    <vt:lpwstr>Standard</vt:lpwstr>
  </property>
  <property fmtid="{D5CDD505-2E9C-101B-9397-08002B2CF9AE}" pid="5" name="MSIP_Label_a78311db-6544-4e6d-bf0e-1e32ecccc9bc_Name">
    <vt:lpwstr>Unclassified</vt:lpwstr>
  </property>
  <property fmtid="{D5CDD505-2E9C-101B-9397-08002B2CF9AE}" pid="6" name="MSIP_Label_a78311db-6544-4e6d-bf0e-1e32ecccc9bc_SiteId">
    <vt:lpwstr>3a4e48d5-2a9d-45aa-8001-70f6a8186d0e</vt:lpwstr>
  </property>
  <property fmtid="{D5CDD505-2E9C-101B-9397-08002B2CF9AE}" pid="7" name="MSIP_Label_a78311db-6544-4e6d-bf0e-1e32ecccc9bc_ActionId">
    <vt:lpwstr>a7bbb1e8-3451-4af5-9c5f-17de08b368fe</vt:lpwstr>
  </property>
  <property fmtid="{D5CDD505-2E9C-101B-9397-08002B2CF9AE}" pid="8" name="MSIP_Label_a78311db-6544-4e6d-bf0e-1e32ecccc9bc_ContentBits">
    <vt:lpwstr>2</vt:lpwstr>
  </property>
  <property fmtid="{D5CDD505-2E9C-101B-9397-08002B2CF9AE}" pid="9" name="ClassificationContentMarkingFooterLocations">
    <vt:lpwstr>Office Theme:8</vt:lpwstr>
  </property>
  <property fmtid="{D5CDD505-2E9C-101B-9397-08002B2CF9AE}" pid="10" name="ClassificationContentMarkingFooterText">
    <vt:lpwstr>Unclassified</vt:lpwstr>
  </property>
</Properties>
</file>